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6"/>
  </p:notesMasterIdLst>
  <p:sldIdLst>
    <p:sldId id="327" r:id="rId2"/>
    <p:sldId id="257" r:id="rId3"/>
    <p:sldId id="290" r:id="rId4"/>
    <p:sldId id="263" r:id="rId5"/>
    <p:sldId id="388" r:id="rId6"/>
    <p:sldId id="294" r:id="rId7"/>
    <p:sldId id="295" r:id="rId8"/>
    <p:sldId id="330" r:id="rId9"/>
    <p:sldId id="389" r:id="rId10"/>
    <p:sldId id="390" r:id="rId11"/>
    <p:sldId id="391" r:id="rId12"/>
    <p:sldId id="333" r:id="rId13"/>
    <p:sldId id="335" r:id="rId14"/>
    <p:sldId id="336" r:id="rId15"/>
    <p:sldId id="296" r:id="rId16"/>
    <p:sldId id="297" r:id="rId17"/>
    <p:sldId id="332" r:id="rId18"/>
    <p:sldId id="300" r:id="rId19"/>
    <p:sldId id="318" r:id="rId20"/>
    <p:sldId id="313" r:id="rId21"/>
    <p:sldId id="321" r:id="rId22"/>
    <p:sldId id="307" r:id="rId23"/>
    <p:sldId id="322" r:id="rId24"/>
    <p:sldId id="323" r:id="rId25"/>
    <p:sldId id="324" r:id="rId26"/>
    <p:sldId id="308" r:id="rId27"/>
    <p:sldId id="325" r:id="rId28"/>
    <p:sldId id="309" r:id="rId29"/>
    <p:sldId id="326" r:id="rId30"/>
    <p:sldId id="370" r:id="rId31"/>
    <p:sldId id="392" r:id="rId32"/>
    <p:sldId id="350" r:id="rId33"/>
    <p:sldId id="378" r:id="rId34"/>
    <p:sldId id="351" r:id="rId35"/>
    <p:sldId id="372" r:id="rId36"/>
    <p:sldId id="393" r:id="rId37"/>
    <p:sldId id="379" r:id="rId38"/>
    <p:sldId id="353" r:id="rId39"/>
    <p:sldId id="373" r:id="rId40"/>
    <p:sldId id="380" r:id="rId41"/>
    <p:sldId id="355" r:id="rId42"/>
    <p:sldId id="341" r:id="rId43"/>
    <p:sldId id="384" r:id="rId44"/>
    <p:sldId id="38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FEB609-6E2F-4CBE-9B4B-F42E4415A096}">
          <p14:sldIdLst>
            <p14:sldId id="327"/>
            <p14:sldId id="257"/>
            <p14:sldId id="290"/>
            <p14:sldId id="263"/>
            <p14:sldId id="388"/>
            <p14:sldId id="294"/>
            <p14:sldId id="295"/>
          </p14:sldIdLst>
        </p14:section>
        <p14:section name="Untitled Section" id="{38DC14BB-8622-457A-98C4-9210AE9FC435}">
          <p14:sldIdLst>
            <p14:sldId id="330"/>
            <p14:sldId id="389"/>
            <p14:sldId id="390"/>
            <p14:sldId id="391"/>
            <p14:sldId id="333"/>
            <p14:sldId id="335"/>
            <p14:sldId id="336"/>
            <p14:sldId id="296"/>
            <p14:sldId id="297"/>
            <p14:sldId id="332"/>
            <p14:sldId id="300"/>
            <p14:sldId id="318"/>
            <p14:sldId id="313"/>
            <p14:sldId id="321"/>
            <p14:sldId id="307"/>
            <p14:sldId id="322"/>
            <p14:sldId id="323"/>
            <p14:sldId id="324"/>
            <p14:sldId id="308"/>
            <p14:sldId id="325"/>
            <p14:sldId id="309"/>
            <p14:sldId id="326"/>
            <p14:sldId id="370"/>
            <p14:sldId id="392"/>
            <p14:sldId id="350"/>
            <p14:sldId id="378"/>
            <p14:sldId id="351"/>
            <p14:sldId id="372"/>
            <p14:sldId id="393"/>
            <p14:sldId id="379"/>
            <p14:sldId id="353"/>
            <p14:sldId id="373"/>
            <p14:sldId id="380"/>
            <p14:sldId id="355"/>
            <p14:sldId id="341"/>
            <p14:sldId id="384"/>
            <p14:sldId id="3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5337" autoAdjust="0"/>
  </p:normalViewPr>
  <p:slideViewPr>
    <p:cSldViewPr snapToGrid="0">
      <p:cViewPr varScale="1">
        <p:scale>
          <a:sx n="88" d="100"/>
          <a:sy n="88" d="100"/>
        </p:scale>
        <p:origin x="456" y="67"/>
      </p:cViewPr>
      <p:guideLst>
        <p:guide orient="horz" pos="2160"/>
        <p:guide pos="3840"/>
      </p:guideLst>
    </p:cSldViewPr>
  </p:slideViewPr>
  <p:notesTextViewPr>
    <p:cViewPr>
      <p:scale>
        <a:sx n="1" d="1"/>
        <a:sy n="1" d="1"/>
      </p:scale>
      <p:origin x="0" y="0"/>
    </p:cViewPr>
  </p:notesTextViewPr>
  <p:sorterViewPr>
    <p:cViewPr>
      <p:scale>
        <a:sx n="100" d="100"/>
        <a:sy n="100" d="100"/>
      </p:scale>
      <p:origin x="0" y="-38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9AB03-9422-4F2F-B9E5-A99FFE40D828}" type="datetimeFigureOut">
              <a:rPr lang="en-IN" smtClean="0"/>
              <a:t>01-09-2022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D15D2-38C0-4BBA-8266-D1103A311DC6}" type="slidenum">
              <a:rPr lang="en-IN" smtClean="0"/>
              <a:t>‹#›</a:t>
            </a:fld>
            <a:endParaRPr lang="en-IN"/>
          </a:p>
        </p:txBody>
      </p:sp>
    </p:spTree>
    <p:extLst>
      <p:ext uri="{BB962C8B-B14F-4D97-AF65-F5344CB8AC3E}">
        <p14:creationId xmlns:p14="http://schemas.microsoft.com/office/powerpoint/2010/main" val="13864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BFD15D2-38C0-4BBA-8266-D1103A311DC6}" type="slidenum">
              <a:rPr lang="en-IN" smtClean="0"/>
              <a:t>1</a:t>
            </a:fld>
            <a:endParaRPr lang="en-IN"/>
          </a:p>
        </p:txBody>
      </p:sp>
    </p:spTree>
    <p:extLst>
      <p:ext uri="{BB962C8B-B14F-4D97-AF65-F5344CB8AC3E}">
        <p14:creationId xmlns:p14="http://schemas.microsoft.com/office/powerpoint/2010/main" val="1974184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F93534-A2D4-4781-AEBA-0B57EF1B120A}"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4287162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A742B-74B7-49D5-843F-C4F59FB2CA47}"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318940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4ABCF-1AAB-4B5A-9175-8CAB5ED0DADD}"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A6277-6C87-4107-BFD4-0FB3C08F0941}"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08733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9BDD4C2-EB1E-4149-9044-3F7A9455B25C}"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87561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8DAC054-AFAB-4DC7-B03B-533B575B77E3}"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A6277-6C87-4107-BFD4-0FB3C08F0941}"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021284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1B61209-9A3C-4100-8782-44D175B10552}"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145661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89DDD7-9160-4145-A0F3-795417C0098B}"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462233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849002-8052-49C4-B886-40903E340868}"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414315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4C9811-B01D-42D9-ACFD-D545CF68DC28}"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378565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77C453-EC3A-4B5D-A8CC-02EFA6C44451}" type="datetime1">
              <a:rPr lang="en-IN" smtClean="0"/>
              <a:t>01-09-2022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26459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BBACD5-BAE4-42C3-BE3A-B8F175208E17}"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62601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0EA77A-C47A-48C1-B3F3-42292C5E5E14}" type="datetime1">
              <a:rPr lang="en-IN" smtClean="0"/>
              <a:t>01-09-2022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3818295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A712A0-BBC6-4DED-AF86-5FBF692DE798}" type="datetime1">
              <a:rPr lang="en-IN" smtClean="0"/>
              <a:t>01-09-2022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184066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70AC0-5F44-4D99-835C-1DD0F82AE038}" type="datetime1">
              <a:rPr lang="en-IN" smtClean="0"/>
              <a:t>01-09-2022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99145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586E3B-0DD7-41D7-B66B-E8B843CB5BAE}"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180498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1522D5-DAEA-449F-A69E-AE0D7703B126}" type="datetime1">
              <a:rPr lang="en-IN" smtClean="0"/>
              <a:t>01-09-2022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A6277-6C87-4107-BFD4-0FB3C08F0941}" type="slidenum">
              <a:rPr lang="en-IN" smtClean="0"/>
              <a:pPr/>
              <a:t>‹#›</a:t>
            </a:fld>
            <a:endParaRPr lang="en-IN"/>
          </a:p>
        </p:txBody>
      </p:sp>
    </p:spTree>
    <p:extLst>
      <p:ext uri="{BB962C8B-B14F-4D97-AF65-F5344CB8AC3E}">
        <p14:creationId xmlns:p14="http://schemas.microsoft.com/office/powerpoint/2010/main" val="329654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77CA89F-3606-46D0-BB00-699A76E30608}" type="datetime1">
              <a:rPr lang="en-IN" smtClean="0"/>
              <a:t>01-09-2022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98A6277-6C87-4107-BFD4-0FB3C08F0941}" type="slidenum">
              <a:rPr lang="en-IN" smtClean="0"/>
              <a:pPr/>
              <a:t>‹#›</a:t>
            </a:fld>
            <a:endParaRPr lang="en-IN"/>
          </a:p>
        </p:txBody>
      </p:sp>
    </p:spTree>
    <p:extLst>
      <p:ext uri="{BB962C8B-B14F-4D97-AF65-F5344CB8AC3E}">
        <p14:creationId xmlns:p14="http://schemas.microsoft.com/office/powerpoint/2010/main" val="123134420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jpeg"/><Relationship Id="rId7" Type="http://schemas.openxmlformats.org/officeDocument/2006/relationships/image" Target="../media/image41.png"/><Relationship Id="rId2" Type="http://schemas.openxmlformats.org/officeDocument/2006/relationships/image" Target="../media/image360.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4.png"/><Relationship Id="rId4" Type="http://schemas.openxmlformats.org/officeDocument/2006/relationships/image" Target="../media/image36.jpe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63" y="2853503"/>
            <a:ext cx="10058989" cy="3843387"/>
          </a:xfrm>
        </p:spPr>
        <p:txBody>
          <a:bodyPr>
            <a:normAutofit/>
          </a:bodyPr>
          <a:lstStyle/>
          <a:p>
            <a:r>
              <a:rPr lang="en-US" sz="2000">
                <a:solidFill>
                  <a:schemeClr val="bg2">
                    <a:lumMod val="25000"/>
                  </a:schemeClr>
                </a:solidFill>
                <a:latin typeface="Times New Roman" panose="02020603050405020304" pitchFamily="18" charset="0"/>
                <a:cs typeface="Times New Roman" panose="02020603050405020304" pitchFamily="18" charset="0"/>
              </a:rPr>
              <a:t>             Presented By :</a:t>
            </a:r>
            <a:r>
              <a:rPr lang="en-US" sz="2000">
                <a:solidFill>
                  <a:schemeClr val="accent2">
                    <a:lumMod val="75000"/>
                  </a:schemeClr>
                </a:solidFill>
                <a:latin typeface="Times New Roman" panose="02020603050405020304" pitchFamily="18" charset="0"/>
                <a:cs typeface="Times New Roman" panose="02020603050405020304" pitchFamily="18" charset="0"/>
              </a:rPr>
              <a:t/>
            </a:r>
            <a:br>
              <a:rPr lang="en-US" sz="2000">
                <a:solidFill>
                  <a:schemeClr val="accent2">
                    <a:lumMod val="75000"/>
                  </a:schemeClr>
                </a:solidFill>
                <a:latin typeface="Times New Roman" panose="02020603050405020304" pitchFamily="18" charset="0"/>
                <a:cs typeface="Times New Roman" panose="02020603050405020304" pitchFamily="18" charset="0"/>
              </a:rPr>
            </a:br>
            <a:r>
              <a:rPr lang="en-US" sz="2000">
                <a:solidFill>
                  <a:schemeClr val="accent2">
                    <a:lumMod val="75000"/>
                  </a:schemeClr>
                </a:solidFill>
                <a:latin typeface="Times New Roman" panose="02020603050405020304" pitchFamily="18" charset="0"/>
                <a:cs typeface="Times New Roman" panose="02020603050405020304" pitchFamily="18" charset="0"/>
              </a:rPr>
              <a:t/>
            </a:r>
            <a:br>
              <a:rPr lang="en-US" sz="2000">
                <a:solidFill>
                  <a:schemeClr val="accent2">
                    <a:lumMod val="75000"/>
                  </a:schemeClr>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RAVI SHANKAR                       (18104108015)</a:t>
            </a:r>
            <a:br>
              <a:rPr lang="en-US" sz="2000">
                <a:solidFill>
                  <a:srgbClr val="002060"/>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a:t>
            </a:r>
            <a:r>
              <a:rPr lang="en-US" sz="2000" smtClean="0">
                <a:solidFill>
                  <a:srgbClr val="002060"/>
                </a:solidFill>
                <a:latin typeface="Times New Roman" panose="02020603050405020304" pitchFamily="18" charset="0"/>
                <a:cs typeface="Times New Roman" panose="02020603050405020304" pitchFamily="18" charset="0"/>
              </a:rPr>
              <a:t>MANISHA KUMARI                 </a:t>
            </a:r>
            <a:r>
              <a:rPr lang="en-US" sz="2000">
                <a:solidFill>
                  <a:srgbClr val="002060"/>
                </a:solidFill>
                <a:latin typeface="Times New Roman" panose="02020603050405020304" pitchFamily="18" charset="0"/>
                <a:cs typeface="Times New Roman" panose="02020603050405020304" pitchFamily="18" charset="0"/>
              </a:rPr>
              <a:t>(</a:t>
            </a:r>
            <a:r>
              <a:rPr lang="en-US" sz="2000" smtClean="0">
                <a:solidFill>
                  <a:srgbClr val="002060"/>
                </a:solidFill>
                <a:latin typeface="Times New Roman" panose="02020603050405020304" pitchFamily="18" charset="0"/>
                <a:cs typeface="Times New Roman" panose="02020603050405020304" pitchFamily="18" charset="0"/>
              </a:rPr>
              <a:t>18104108019)</a:t>
            </a:r>
            <a:r>
              <a:rPr lang="en-US" sz="2000">
                <a:solidFill>
                  <a:srgbClr val="002060"/>
                </a:solidFill>
                <a:latin typeface="Times New Roman" panose="02020603050405020304" pitchFamily="18" charset="0"/>
                <a:cs typeface="Times New Roman" panose="02020603050405020304" pitchFamily="18" charset="0"/>
              </a:rPr>
              <a:t/>
            </a:r>
            <a:br>
              <a:rPr lang="en-US" sz="2000">
                <a:solidFill>
                  <a:srgbClr val="002060"/>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a:t>
            </a:r>
            <a:r>
              <a:rPr lang="en-US" sz="2000" smtClean="0">
                <a:solidFill>
                  <a:srgbClr val="002060"/>
                </a:solidFill>
                <a:latin typeface="Times New Roman" panose="02020603050405020304" pitchFamily="18" charset="0"/>
                <a:cs typeface="Times New Roman" panose="02020603050405020304" pitchFamily="18" charset="0"/>
              </a:rPr>
              <a:t>SUMITESH KUMAR</a:t>
            </a:r>
            <a:r>
              <a:rPr lang="en-US" sz="2000">
                <a:solidFill>
                  <a:srgbClr val="002060"/>
                </a:solidFill>
                <a:latin typeface="Times New Roman" panose="02020603050405020304" pitchFamily="18" charset="0"/>
                <a:cs typeface="Times New Roman" panose="02020603050405020304" pitchFamily="18" charset="0"/>
              </a:rPr>
              <a:t>	                (</a:t>
            </a:r>
            <a:r>
              <a:rPr lang="en-US" sz="2000" smtClean="0">
                <a:solidFill>
                  <a:srgbClr val="002060"/>
                </a:solidFill>
                <a:latin typeface="Times New Roman" panose="02020603050405020304" pitchFamily="18" charset="0"/>
                <a:cs typeface="Times New Roman" panose="02020603050405020304" pitchFamily="18" charset="0"/>
              </a:rPr>
              <a:t>18104108025)</a:t>
            </a:r>
            <a:r>
              <a:rPr lang="en-US" sz="2000">
                <a:solidFill>
                  <a:srgbClr val="002060"/>
                </a:solidFill>
                <a:latin typeface="Times New Roman" panose="02020603050405020304" pitchFamily="18" charset="0"/>
                <a:cs typeface="Times New Roman" panose="02020603050405020304" pitchFamily="18" charset="0"/>
              </a:rPr>
              <a:t/>
            </a:r>
            <a:br>
              <a:rPr lang="en-US" sz="2000">
                <a:solidFill>
                  <a:srgbClr val="002060"/>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PRABHAT PRIYDARSHI          (18104108027)</a:t>
            </a:r>
            <a:br>
              <a:rPr lang="en-US" sz="2000">
                <a:solidFill>
                  <a:srgbClr val="002060"/>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a:r>
            <a:br>
              <a:rPr lang="en-US" sz="2000">
                <a:solidFill>
                  <a:srgbClr val="002060"/>
                </a:solidFill>
                <a:latin typeface="Times New Roman" panose="02020603050405020304" pitchFamily="18" charset="0"/>
                <a:cs typeface="Times New Roman" panose="02020603050405020304" pitchFamily="18" charset="0"/>
              </a:rPr>
            </a:br>
            <a:r>
              <a:rPr lang="en-US" sz="2000">
                <a:solidFill>
                  <a:srgbClr val="002060"/>
                </a:solidFill>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en-US" sz="2000" b="1" i="1">
                <a:latin typeface="Times New Roman" pitchFamily="18" charset="0"/>
                <a:cs typeface="Times New Roman" pitchFamily="18" charset="0"/>
              </a:rPr>
              <a:t>Under the esteemed guidance of </a:t>
            </a:r>
            <a:br>
              <a:rPr lang="en-US" sz="2000" b="1" i="1">
                <a:latin typeface="Times New Roman" pitchFamily="18" charset="0"/>
                <a:cs typeface="Times New Roman" pitchFamily="18" charset="0"/>
              </a:rPr>
            </a:br>
            <a:r>
              <a:rPr lang="en-US" sz="2000" b="1" i="1">
                <a:solidFill>
                  <a:srgbClr val="002060"/>
                </a:solidFill>
                <a:latin typeface="Times New Roman" pitchFamily="18" charset="0"/>
                <a:cs typeface="Times New Roman" pitchFamily="18" charset="0"/>
              </a:rPr>
              <a:t>                                                         </a:t>
            </a:r>
            <a:r>
              <a:rPr lang="en-US" sz="2000">
                <a:solidFill>
                  <a:srgbClr val="002060"/>
                </a:solidFill>
                <a:latin typeface="Times New Roman" pitchFamily="18" charset="0"/>
                <a:cs typeface="Times New Roman" pitchFamily="18" charset="0"/>
              </a:rPr>
              <a:t>Dr.  Parimal Sah</a:t>
            </a:r>
            <a:br>
              <a:rPr lang="en-US" sz="2000">
                <a:solidFill>
                  <a:srgbClr val="002060"/>
                </a:solidFill>
                <a:latin typeface="Times New Roman" pitchFamily="18" charset="0"/>
                <a:cs typeface="Times New Roman" pitchFamily="18" charset="0"/>
              </a:rPr>
            </a:br>
            <a:r>
              <a:rPr lang="en-US" sz="2000" b="1" i="1">
                <a:solidFill>
                  <a:srgbClr val="002060"/>
                </a:solidFill>
                <a:latin typeface="Times New Roman" panose="02020603050405020304" pitchFamily="18" charset="0"/>
                <a:cs typeface="Times New Roman" panose="02020603050405020304" pitchFamily="18" charset="0"/>
              </a:rPr>
              <a:t>                     </a:t>
            </a:r>
            <a:r>
              <a:rPr lang="en-US" sz="2000">
                <a:solidFill>
                  <a:srgbClr val="002060"/>
                </a:solidFill>
                <a:latin typeface="Times New Roman" panose="02020603050405020304" pitchFamily="18" charset="0"/>
                <a:cs typeface="Times New Roman" panose="02020603050405020304" pitchFamily="18" charset="0"/>
              </a:rPr>
              <a:t>(Department of </a:t>
            </a:r>
            <a:r>
              <a:rPr lang="en-US" sz="2000">
                <a:solidFill>
                  <a:schemeClr val="bg2">
                    <a:lumMod val="25000"/>
                  </a:schemeClr>
                </a:solidFill>
                <a:latin typeface="Times New Roman" panose="02020603050405020304" pitchFamily="18" charset="0"/>
                <a:cs typeface="Times New Roman" panose="02020603050405020304" pitchFamily="18" charset="0"/>
              </a:rPr>
              <a:t>Electronics and Communication Engineering </a:t>
            </a:r>
            <a:r>
              <a:rPr lang="en-US" sz="2000">
                <a:solidFill>
                  <a:srgbClr val="002060"/>
                </a:solidFill>
                <a:latin typeface="Times New Roman" panose="02020603050405020304" pitchFamily="18" charset="0"/>
                <a:cs typeface="Times New Roman" panose="02020603050405020304" pitchFamily="18" charset="0"/>
              </a:rPr>
              <a:t>)</a:t>
            </a:r>
            <a:r>
              <a:rPr lang="en-US" sz="4000">
                <a:solidFill>
                  <a:srgbClr val="002060"/>
                </a:solidFill>
                <a:latin typeface="Times New Roman" panose="02020603050405020304" pitchFamily="18" charset="0"/>
                <a:cs typeface="Times New Roman" panose="02020603050405020304" pitchFamily="18" charset="0"/>
              </a:rPr>
              <a:t/>
            </a:r>
            <a:br>
              <a:rPr lang="en-US" sz="4000">
                <a:solidFill>
                  <a:srgbClr val="002060"/>
                </a:solidFill>
                <a:latin typeface="Times New Roman" panose="02020603050405020304" pitchFamily="18" charset="0"/>
                <a:cs typeface="Times New Roman" panose="02020603050405020304" pitchFamily="18" charset="0"/>
              </a:rPr>
            </a:br>
            <a:endParaRPr lang="en-IN">
              <a:latin typeface="Times New Roman" panose="02020603050405020304" pitchFamily="18" charset="0"/>
              <a:cs typeface="Times New Roman" panose="02020603050405020304" pitchFamily="18" charset="0"/>
            </a:endParaRPr>
          </a:p>
        </p:txBody>
      </p:sp>
      <p:sp>
        <p:nvSpPr>
          <p:cNvPr id="6" name="Rectangle 5"/>
          <p:cNvSpPr/>
          <p:nvPr/>
        </p:nvSpPr>
        <p:spPr>
          <a:xfrm>
            <a:off x="1984076" y="291001"/>
            <a:ext cx="9981502" cy="707886"/>
          </a:xfrm>
          <a:prstGeom prst="rect">
            <a:avLst/>
          </a:prstGeom>
          <a:noFill/>
        </p:spPr>
        <p:txBody>
          <a:bodyPr wrap="square" lIns="91440" tIns="45720" rIns="91440" bIns="45720">
            <a:spAutoFit/>
          </a:bodyPr>
          <a:lstStyle/>
          <a:p>
            <a:pPr algn="ctr"/>
            <a:r>
              <a:rPr lang="en-US" sz="4000">
                <a:latin typeface="Times New Roman" panose="02020603050405020304" pitchFamily="18" charset="0"/>
                <a:cs typeface="Times New Roman" panose="02020603050405020304" pitchFamily="18" charset="0"/>
              </a:rPr>
              <a:t>Bhagalpur College Of Engineering</a:t>
            </a:r>
            <a:endPar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3601274" y="998887"/>
            <a:ext cx="6968269" cy="369332"/>
          </a:xfrm>
          <a:prstGeom prst="rect">
            <a:avLst/>
          </a:prstGeom>
          <a:noFill/>
        </p:spPr>
        <p:txBody>
          <a:bodyPr wrap="square" lIns="91440" tIns="45720" rIns="91440" bIns="45720">
            <a:spAutoFit/>
          </a:bodyPr>
          <a:lstStyle/>
          <a:p>
            <a:pPr algn="ctr"/>
            <a:r>
              <a:rPr lang="en-US">
                <a:latin typeface="Times New Roman" panose="02020603050405020304" pitchFamily="18" charset="0"/>
                <a:cs typeface="Times New Roman" panose="02020603050405020304" pitchFamily="18" charset="0"/>
              </a:rPr>
              <a:t>(Dept. Of Electronics and Communication Engineering)</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p:cNvSpPr/>
          <p:nvPr/>
        </p:nvSpPr>
        <p:spPr>
          <a:xfrm>
            <a:off x="5397999" y="1539129"/>
            <a:ext cx="5304835" cy="461665"/>
          </a:xfrm>
          <a:prstGeom prst="rect">
            <a:avLst/>
          </a:prstGeom>
          <a:noFill/>
        </p:spPr>
        <p:txBody>
          <a:bodyPr wrap="square" lIns="91440" tIns="45720" rIns="91440" bIns="45720">
            <a:spAutoFit/>
          </a:bodyPr>
          <a:lstStyle/>
          <a:p>
            <a:r>
              <a:rPr lang="en-US" sz="2400">
                <a:solidFill>
                  <a:srgbClr val="0070C0"/>
                </a:solidFill>
                <a:latin typeface="Times New Roman" panose="02020603050405020304" pitchFamily="18" charset="0"/>
                <a:cs typeface="Times New Roman" panose="02020603050405020304" pitchFamily="18" charset="0"/>
              </a:rPr>
              <a:t>Presentation on</a:t>
            </a:r>
          </a:p>
        </p:txBody>
      </p:sp>
      <p:sp>
        <p:nvSpPr>
          <p:cNvPr id="10" name="Rectangle 9"/>
          <p:cNvSpPr/>
          <p:nvPr/>
        </p:nvSpPr>
        <p:spPr>
          <a:xfrm>
            <a:off x="362309" y="2147031"/>
            <a:ext cx="11768737" cy="369332"/>
          </a:xfrm>
          <a:prstGeom prst="rect">
            <a:avLst/>
          </a:prstGeom>
        </p:spPr>
        <p:txBody>
          <a:bodyPr wrap="square">
            <a:spAutoFit/>
          </a:bodyPr>
          <a:lstStyle/>
          <a:p>
            <a:pPr algn="ctr"/>
            <a:r>
              <a:rPr lang="en-US" b="1">
                <a:solidFill>
                  <a:srgbClr val="002060"/>
                </a:solidFill>
                <a:latin typeface="Times New Roman" panose="02020603050405020304" pitchFamily="18" charset="0"/>
                <a:cs typeface="Times New Roman" panose="02020603050405020304" pitchFamily="18" charset="0"/>
              </a:rPr>
              <a:t>DESIGN AND SIMULATION OF</a:t>
            </a:r>
            <a:r>
              <a:rPr lang="en-US">
                <a:solidFill>
                  <a:srgbClr val="002060"/>
                </a:solidFill>
                <a:latin typeface="Times New Roman" panose="02020603050405020304" pitchFamily="18" charset="0"/>
                <a:cs typeface="Times New Roman" panose="02020603050405020304" pitchFamily="18" charset="0"/>
              </a:rPr>
              <a:t> </a:t>
            </a:r>
            <a:r>
              <a:rPr lang="en-US" b="1">
                <a:solidFill>
                  <a:srgbClr val="002060"/>
                </a:solidFill>
                <a:latin typeface="Times New Roman" panose="02020603050405020304" pitchFamily="18" charset="0"/>
                <a:cs typeface="Times New Roman" panose="02020603050405020304" pitchFamily="18" charset="0"/>
              </a:rPr>
              <a:t>OPTICAL FILTER USING RING RESONATOR IN SILICON-ON-INSULATOR</a:t>
            </a:r>
          </a:p>
        </p:txBody>
      </p:sp>
      <p:pic>
        <p:nvPicPr>
          <p:cNvPr id="11" name="Picture 2" descr="BCE Bhagalpur official websit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8622" y="113217"/>
            <a:ext cx="1887577" cy="18875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A98A6277-6C87-4107-BFD4-0FB3C08F0941}" type="slidenum">
              <a:rPr lang="en-IN" smtClean="0"/>
              <a:pPr/>
              <a:t>1</a:t>
            </a:fld>
            <a:endParaRPr lang="en-IN"/>
          </a:p>
        </p:txBody>
      </p:sp>
    </p:spTree>
    <p:extLst>
      <p:ext uri="{BB962C8B-B14F-4D97-AF65-F5344CB8AC3E}">
        <p14:creationId xmlns:p14="http://schemas.microsoft.com/office/powerpoint/2010/main" val="2901633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590" y="624110"/>
            <a:ext cx="8717280" cy="743136"/>
          </a:xfrm>
        </p:spPr>
        <p:txBody>
          <a:bodyPr>
            <a:normAutofit fontScale="90000"/>
          </a:bodyPr>
          <a:lstStyle/>
          <a:p>
            <a:r>
              <a:rPr lang="en-US" sz="2800" u="sng" smtClean="0">
                <a:latin typeface="Times New Roman" panose="02020603050405020304" pitchFamily="18" charset="0"/>
                <a:cs typeface="Times New Roman" panose="02020603050405020304" pitchFamily="18" charset="0"/>
              </a:rPr>
              <a:t>The </a:t>
            </a:r>
            <a:r>
              <a:rPr lang="en-US" sz="2800" u="sng">
                <a:latin typeface="Times New Roman" panose="02020603050405020304" pitchFamily="18" charset="0"/>
                <a:cs typeface="Times New Roman" panose="02020603050405020304" pitchFamily="18" charset="0"/>
              </a:rPr>
              <a:t>Finite-Difference Time-Domain (FDTD</a:t>
            </a:r>
            <a:r>
              <a:rPr lang="en-US" sz="2800" u="sng" smtClean="0">
                <a:latin typeface="Times New Roman" panose="02020603050405020304" pitchFamily="18" charset="0"/>
                <a:cs typeface="Times New Roman" panose="02020603050405020304" pitchFamily="18" charset="0"/>
              </a:rPr>
              <a:t>)</a:t>
            </a:r>
            <a:br>
              <a:rPr lang="en-US" sz="2800" u="sng" smtClean="0">
                <a:latin typeface="Times New Roman" panose="02020603050405020304" pitchFamily="18" charset="0"/>
                <a:cs typeface="Times New Roman" panose="02020603050405020304" pitchFamily="18" charset="0"/>
              </a:rPr>
            </a:br>
            <a:endParaRPr lang="en-US" sz="2800"/>
          </a:p>
        </p:txBody>
      </p:sp>
      <p:sp>
        <p:nvSpPr>
          <p:cNvPr id="3" name="Content Placeholder 2"/>
          <p:cNvSpPr>
            <a:spLocks noGrp="1"/>
          </p:cNvSpPr>
          <p:nvPr>
            <p:ph idx="1"/>
          </p:nvPr>
        </p:nvSpPr>
        <p:spPr>
          <a:xfrm>
            <a:off x="1602377" y="1152907"/>
            <a:ext cx="10415452" cy="5705093"/>
          </a:xfrm>
        </p:spPr>
        <p:txBody>
          <a:bodyPr/>
          <a:lstStyle/>
          <a:p>
            <a:pPr algn="just"/>
            <a:r>
              <a:rPr lang="en-US">
                <a:latin typeface="Times New Roman" panose="02020603050405020304" pitchFamily="18" charset="0"/>
                <a:cs typeface="Times New Roman" panose="02020603050405020304" pitchFamily="18" charset="0"/>
              </a:rPr>
              <a:t>We have extended our work beyond this we have validated all the theoretical result with FDTD simulation</a:t>
            </a:r>
            <a:r>
              <a:rPr lang="en-US" smtClean="0">
                <a:latin typeface="Times New Roman" panose="02020603050405020304" pitchFamily="18" charset="0"/>
                <a:cs typeface="Times New Roman" panose="02020603050405020304" pitchFamily="18" charset="0"/>
              </a:rPr>
              <a:t>.</a:t>
            </a:r>
          </a:p>
          <a:p>
            <a:pPr algn="just"/>
            <a:r>
              <a:rPr lang="en-US" smtClean="0">
                <a:latin typeface="Times New Roman" panose="02020603050405020304" pitchFamily="18" charset="0"/>
                <a:cs typeface="Times New Roman" panose="02020603050405020304" pitchFamily="18" charset="0"/>
              </a:rPr>
              <a:t>The </a:t>
            </a:r>
            <a:r>
              <a:rPr lang="en-US">
                <a:latin typeface="Times New Roman" panose="02020603050405020304" pitchFamily="18" charset="0"/>
                <a:cs typeface="Times New Roman" panose="02020603050405020304" pitchFamily="18" charset="0"/>
              </a:rPr>
              <a:t>Finite-Difference Time-Domain (FDTD) method is a rigorous and powerful tool for modeling nano-scale optical devices</a:t>
            </a:r>
            <a:r>
              <a:rPr lang="en-US"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FDTD solves Mathematical equations directly without any physical approximation, and the maximum problem size is limited only by the extent of the computing power available</a:t>
            </a:r>
            <a:r>
              <a:rPr lang="en-US"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98A6277-6C87-4107-BFD4-0FB3C08F0941}" type="slidenum">
              <a:rPr lang="en-IN" smtClean="0"/>
              <a:pPr/>
              <a:t>10</a:t>
            </a:fld>
            <a:endParaRPr lang="en-IN"/>
          </a:p>
        </p:txBody>
      </p:sp>
      <p:sp>
        <p:nvSpPr>
          <p:cNvPr id="5" name="TextBox 4"/>
          <p:cNvSpPr txBox="1"/>
          <p:nvPr/>
        </p:nvSpPr>
        <p:spPr>
          <a:xfrm>
            <a:off x="1863634" y="2995749"/>
            <a:ext cx="6601099" cy="2123658"/>
          </a:xfrm>
          <a:prstGeom prst="rect">
            <a:avLst/>
          </a:prstGeom>
          <a:noFill/>
        </p:spPr>
        <p:txBody>
          <a:bodyPr wrap="square" rtlCol="0">
            <a:spAutoFit/>
          </a:bodyPr>
          <a:lstStyle/>
          <a:p>
            <a:endParaRPr lang="en-US" u="sng" smtClean="0">
              <a:latin typeface="Times New Roman" panose="02020603050405020304" pitchFamily="18" charset="0"/>
              <a:cs typeface="Times New Roman" panose="02020603050405020304" pitchFamily="18" charset="0"/>
            </a:endParaRPr>
          </a:p>
          <a:p>
            <a:endParaRPr lang="en-US" b="1" u="sng" smtClean="0">
              <a:latin typeface="Times New Roman" panose="02020603050405020304" pitchFamily="18" charset="0"/>
              <a:cs typeface="Times New Roman" panose="02020603050405020304" pitchFamily="18" charset="0"/>
            </a:endParaRPr>
          </a:p>
          <a:p>
            <a:r>
              <a:rPr lang="en-US" sz="2400" u="sng" smtClean="0">
                <a:latin typeface="Times New Roman" panose="02020603050405020304" pitchFamily="18" charset="0"/>
                <a:cs typeface="Times New Roman" panose="02020603050405020304" pitchFamily="18" charset="0"/>
              </a:rPr>
              <a:t>Free </a:t>
            </a:r>
            <a:r>
              <a:rPr lang="en-US" sz="2400" u="sng">
                <a:latin typeface="Times New Roman" panose="02020603050405020304" pitchFamily="18" charset="0"/>
                <a:cs typeface="Times New Roman" panose="02020603050405020304" pitchFamily="18" charset="0"/>
              </a:rPr>
              <a:t>Spectral Range  (</a:t>
            </a:r>
            <a:r>
              <a:rPr lang="en-US" sz="2400" u="sng" smtClean="0">
                <a:latin typeface="Times New Roman" panose="02020603050405020304" pitchFamily="18" charset="0"/>
                <a:cs typeface="Times New Roman" panose="02020603050405020304" pitchFamily="18" charset="0"/>
              </a:rPr>
              <a:t>FSR)</a:t>
            </a:r>
          </a:p>
          <a:p>
            <a:r>
              <a:rPr lang="en-US" b="1" u="sng">
                <a:latin typeface="Times New Roman" panose="02020603050405020304" pitchFamily="18" charset="0"/>
                <a:cs typeface="Times New Roman" panose="02020603050405020304" pitchFamily="18" charset="0"/>
              </a:rPr>
              <a:t/>
            </a:r>
            <a:br>
              <a:rPr lang="en-US" b="1" u="sng">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The separation between two consecutive resonant wavelength is known as free spectral range (FSR) of the resonator.</a:t>
            </a:r>
          </a:p>
          <a:p>
            <a:endParaRPr lang="en-US" b="1"/>
          </a:p>
        </p:txBody>
      </p:sp>
      <p:pic>
        <p:nvPicPr>
          <p:cNvPr id="7" name="Picture 6"/>
          <p:cNvPicPr>
            <a:picLocks noChangeAspect="1"/>
          </p:cNvPicPr>
          <p:nvPr/>
        </p:nvPicPr>
        <p:blipFill>
          <a:blip r:embed="rId2"/>
          <a:stretch>
            <a:fillRect/>
          </a:stretch>
        </p:blipFill>
        <p:spPr>
          <a:xfrm>
            <a:off x="8464734" y="3631474"/>
            <a:ext cx="3457300" cy="1846218"/>
          </a:xfrm>
          <a:prstGeom prst="rect">
            <a:avLst/>
          </a:prstGeom>
        </p:spPr>
      </p:pic>
      <p:sp>
        <p:nvSpPr>
          <p:cNvPr id="8" name="TextBox 7"/>
          <p:cNvSpPr txBox="1"/>
          <p:nvPr/>
        </p:nvSpPr>
        <p:spPr>
          <a:xfrm>
            <a:off x="8586651" y="5599611"/>
            <a:ext cx="3208760" cy="584775"/>
          </a:xfrm>
          <a:prstGeom prst="rect">
            <a:avLst/>
          </a:prstGeom>
          <a:noFill/>
        </p:spPr>
        <p:txBody>
          <a:bodyPr wrap="square" rtlCol="0">
            <a:spAutoFit/>
          </a:bodyPr>
          <a:lstStyle/>
          <a:p>
            <a:pPr algn="ctr"/>
            <a:r>
              <a:rPr lang="en-US" sz="1600" smtClean="0">
                <a:latin typeface="Times New Roman" panose="02020603050405020304" pitchFamily="18" charset="0"/>
                <a:cs typeface="Times New Roman" panose="02020603050405020304" pitchFamily="18" charset="0"/>
              </a:rPr>
              <a:t>Figure 5:Graph </a:t>
            </a:r>
            <a:r>
              <a:rPr lang="en-US" sz="1600">
                <a:latin typeface="Times New Roman" panose="02020603050405020304" pitchFamily="18" charset="0"/>
                <a:cs typeface="Times New Roman" panose="02020603050405020304" pitchFamily="18" charset="0"/>
              </a:rPr>
              <a:t>Between Frequency Vs Throughput</a:t>
            </a:r>
          </a:p>
        </p:txBody>
      </p:sp>
    </p:spTree>
    <p:extLst>
      <p:ext uri="{BB962C8B-B14F-4D97-AF65-F5344CB8AC3E}">
        <p14:creationId xmlns:p14="http://schemas.microsoft.com/office/powerpoint/2010/main" val="3313012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377" y="624110"/>
            <a:ext cx="9902235" cy="734427"/>
          </a:xfrm>
        </p:spPr>
        <p:txBody>
          <a:bodyPr>
            <a:normAutofit fontScale="90000"/>
          </a:bodyPr>
          <a:lstStyle/>
          <a:p>
            <a:r>
              <a:rPr lang="en-US" sz="2700" u="sng">
                <a:latin typeface="Times New Roman" panose="02020603050405020304" pitchFamily="18" charset="0"/>
                <a:cs typeface="Times New Roman" panose="02020603050405020304" pitchFamily="18" charset="0"/>
              </a:rPr>
              <a:t>Full width at half maximum (FWHM)</a:t>
            </a:r>
            <a:r>
              <a:rPr lang="en-US" u="sng">
                <a:latin typeface="Times New Roman" panose="02020603050405020304" pitchFamily="18" charset="0"/>
                <a:cs typeface="Times New Roman" panose="02020603050405020304" pitchFamily="18" charset="0"/>
              </a:rPr>
              <a:t> </a:t>
            </a:r>
            <a:br>
              <a:rPr lang="en-US" u="sng">
                <a:latin typeface="Times New Roman" panose="02020603050405020304" pitchFamily="18" charset="0"/>
                <a:cs typeface="Times New Roman" panose="02020603050405020304" pitchFamily="18" charset="0"/>
              </a:rPr>
            </a:br>
            <a:r>
              <a:rPr lang="en-US"/>
              <a:t/>
            </a:r>
            <a:br>
              <a:rPr lang="en-US"/>
            </a:br>
            <a:endParaRPr lang="en-US"/>
          </a:p>
        </p:txBody>
      </p:sp>
      <p:sp>
        <p:nvSpPr>
          <p:cNvPr id="3" name="Content Placeholder 2"/>
          <p:cNvSpPr>
            <a:spLocks noGrp="1"/>
          </p:cNvSpPr>
          <p:nvPr>
            <p:ph idx="1"/>
          </p:nvPr>
        </p:nvSpPr>
        <p:spPr>
          <a:xfrm>
            <a:off x="1602377" y="1245326"/>
            <a:ext cx="9902235" cy="4665896"/>
          </a:xfrm>
        </p:spPr>
        <p:txBody>
          <a:bodyPr/>
          <a:lstStyle/>
          <a:p>
            <a:r>
              <a:rPr lang="en-US">
                <a:latin typeface="Times New Roman" panose="02020603050405020304" pitchFamily="18" charset="0"/>
                <a:cs typeface="Times New Roman" panose="02020603050405020304" pitchFamily="18" charset="0"/>
              </a:rPr>
              <a:t>The difference between the two values of the independent variable at which the dependent variable is equal to half of its maximum value</a:t>
            </a:r>
            <a:r>
              <a:rPr lang="en-US"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98A6277-6C87-4107-BFD4-0FB3C08F0941}" type="slidenum">
              <a:rPr lang="en-IN" smtClean="0"/>
              <a:pPr/>
              <a:t>11</a:t>
            </a:fld>
            <a:endParaRPr lang="en-IN"/>
          </a:p>
        </p:txBody>
      </p:sp>
      <p:sp>
        <p:nvSpPr>
          <p:cNvPr id="7" name="TextBox 6"/>
          <p:cNvSpPr txBox="1"/>
          <p:nvPr/>
        </p:nvSpPr>
        <p:spPr>
          <a:xfrm>
            <a:off x="1785257" y="3823063"/>
            <a:ext cx="4824548" cy="461665"/>
          </a:xfrm>
          <a:prstGeom prst="rect">
            <a:avLst/>
          </a:prstGeom>
          <a:noFill/>
        </p:spPr>
        <p:txBody>
          <a:bodyPr wrap="square" rtlCol="0">
            <a:spAutoFit/>
          </a:bodyPr>
          <a:lstStyle/>
          <a:p>
            <a:r>
              <a:rPr lang="en-US" sz="2400" u="sng">
                <a:latin typeface="Times New Roman" panose="02020603050405020304" pitchFamily="18" charset="0"/>
                <a:cs typeface="Times New Roman" panose="02020603050405020304" pitchFamily="18" charset="0"/>
              </a:rPr>
              <a:t>Extinction ratio(ER)</a:t>
            </a:r>
            <a:endParaRPr lang="en-US" sz="2400"/>
          </a:p>
        </p:txBody>
      </p:sp>
      <mc:AlternateContent xmlns:mc="http://schemas.openxmlformats.org/markup-compatibility/2006" xmlns:a14="http://schemas.microsoft.com/office/drawing/2010/main">
        <mc:Choice Requires="a14">
          <p:sp>
            <p:nvSpPr>
              <p:cNvPr id="9" name="TextBox 8"/>
              <p:cNvSpPr txBox="1"/>
              <p:nvPr/>
            </p:nvSpPr>
            <p:spPr>
              <a:xfrm>
                <a:off x="1793966" y="4209259"/>
                <a:ext cx="9875520" cy="2737865"/>
              </a:xfrm>
              <a:prstGeom prst="rect">
                <a:avLst/>
              </a:prstGeom>
              <a:noFill/>
            </p:spPr>
            <p:txBody>
              <a:bodyPr wrap="square" rtlCol="0">
                <a:spAutoFit/>
              </a:bodyPr>
              <a:lstStyle/>
              <a:p>
                <a:pPr lvl="0" algn="just" defTabSz="914400" eaLnBrk="0" fontAlgn="base" hangingPunct="0">
                  <a:spcBef>
                    <a:spcPct val="0"/>
                  </a:spcBef>
                  <a:spcAft>
                    <a:spcPct val="0"/>
                  </a:spcAft>
                </a:pPr>
                <a:r>
                  <a:rPr lang="en-US" altLang="en-US">
                    <a:solidFill>
                      <a:srgbClr val="202122"/>
                    </a:solidFill>
                    <a:latin typeface="Times New Roman" panose="02020603050405020304" pitchFamily="18" charset="0"/>
                    <a:cs typeface="Times New Roman" panose="02020603050405020304" pitchFamily="18" charset="0"/>
                  </a:rPr>
                  <a:t>In </a:t>
                </a:r>
                <a:r>
                  <a:rPr lang="en-US" altLang="en-US">
                    <a:latin typeface="Times New Roman" panose="02020603050405020304" pitchFamily="18" charset="0"/>
                    <a:cs typeface="Times New Roman" panose="02020603050405020304" pitchFamily="18" charset="0"/>
                  </a:rPr>
                  <a:t>telecommunications</a:t>
                </a:r>
                <a:r>
                  <a:rPr lang="en-US" altLang="en-US">
                    <a:solidFill>
                      <a:srgbClr val="0645AD"/>
                    </a:solidFill>
                    <a:latin typeface="Times New Roman" panose="02020603050405020304" pitchFamily="18" charset="0"/>
                    <a:cs typeface="Times New Roman" panose="02020603050405020304" pitchFamily="18" charset="0"/>
                  </a:rPr>
                  <a:t> </a:t>
                </a:r>
                <a:r>
                  <a:rPr lang="en-US" altLang="en-US">
                    <a:solidFill>
                      <a:srgbClr val="202122"/>
                    </a:solidFill>
                    <a:latin typeface="Times New Roman" panose="02020603050405020304" pitchFamily="18" charset="0"/>
                    <a:cs typeface="Times New Roman" panose="02020603050405020304" pitchFamily="18" charset="0"/>
                  </a:rPr>
                  <a:t>, extinction ratio (</a:t>
                </a:r>
                <a:r>
                  <a:rPr lang="en-US" altLang="en-US" i="1">
                    <a:solidFill>
                      <a:srgbClr val="202122"/>
                    </a:solidFill>
                    <a:latin typeface="Times New Roman" panose="02020603050405020304" pitchFamily="18" charset="0"/>
                    <a:cs typeface="Times New Roman" panose="02020603050405020304" pitchFamily="18" charset="0"/>
                  </a:rPr>
                  <a:t>r</a:t>
                </a:r>
                <a:r>
                  <a:rPr lang="en-US" altLang="en-US" baseline="-30000">
                    <a:solidFill>
                      <a:srgbClr val="202122"/>
                    </a:solidFill>
                    <a:latin typeface="Times New Roman" panose="02020603050405020304" pitchFamily="18" charset="0"/>
                    <a:cs typeface="Times New Roman" panose="02020603050405020304" pitchFamily="18" charset="0"/>
                  </a:rPr>
                  <a:t>e</a:t>
                </a:r>
                <a:r>
                  <a:rPr lang="en-US" altLang="en-US">
                    <a:solidFill>
                      <a:srgbClr val="202122"/>
                    </a:solidFill>
                    <a:latin typeface="Times New Roman" panose="02020603050405020304" pitchFamily="18" charset="0"/>
                    <a:cs typeface="Times New Roman" panose="02020603050405020304" pitchFamily="18" charset="0"/>
                  </a:rPr>
                  <a:t>) is the </a:t>
                </a:r>
                <a:r>
                  <a:rPr lang="en-US" altLang="en-US">
                    <a:latin typeface="Times New Roman" panose="02020603050405020304" pitchFamily="18" charset="0"/>
                    <a:cs typeface="Times New Roman" panose="02020603050405020304" pitchFamily="18" charset="0"/>
                  </a:rPr>
                  <a:t>ratio </a:t>
                </a:r>
                <a:r>
                  <a:rPr lang="en-US" altLang="en-US">
                    <a:solidFill>
                      <a:srgbClr val="202122"/>
                    </a:solidFill>
                    <a:latin typeface="Times New Roman" panose="02020603050405020304" pitchFamily="18" charset="0"/>
                    <a:cs typeface="Times New Roman" panose="02020603050405020304" pitchFamily="18" charset="0"/>
                  </a:rPr>
                  <a:t>of two optical </a:t>
                </a:r>
                <a:r>
                  <a:rPr lang="en-US" altLang="en-US">
                    <a:latin typeface="Times New Roman" panose="02020603050405020304" pitchFamily="18" charset="0"/>
                    <a:cs typeface="Times New Roman" panose="02020603050405020304" pitchFamily="18" charset="0"/>
                  </a:rPr>
                  <a:t>power</a:t>
                </a:r>
                <a:r>
                  <a:rPr lang="en-US" altLang="en-US">
                    <a:solidFill>
                      <a:srgbClr val="202122"/>
                    </a:solidFill>
                    <a:latin typeface="Times New Roman" panose="02020603050405020304" pitchFamily="18" charset="0"/>
                    <a:cs typeface="Times New Roman" panose="02020603050405020304" pitchFamily="18" charset="0"/>
                  </a:rPr>
                  <a:t> levels of a </a:t>
                </a:r>
                <a:r>
                  <a:rPr lang="en-US" altLang="en-US">
                    <a:latin typeface="Times New Roman" panose="02020603050405020304" pitchFamily="18" charset="0"/>
                    <a:cs typeface="Times New Roman" panose="02020603050405020304" pitchFamily="18" charset="0"/>
                  </a:rPr>
                  <a:t>digital signal</a:t>
                </a:r>
                <a:r>
                  <a:rPr lang="en-US" altLang="en-US">
                    <a:solidFill>
                      <a:srgbClr val="202122"/>
                    </a:solidFill>
                    <a:latin typeface="Times New Roman" panose="02020603050405020304" pitchFamily="18" charset="0"/>
                    <a:cs typeface="Times New Roman" panose="02020603050405020304" pitchFamily="18" charset="0"/>
                  </a:rPr>
                  <a:t> generated by an optical source. The extinction ratio may be expressed as a fraction, in </a:t>
                </a:r>
                <a:r>
                  <a:rPr lang="en-US" altLang="en-US">
                    <a:latin typeface="Times New Roman" panose="02020603050405020304" pitchFamily="18" charset="0"/>
                    <a:cs typeface="Times New Roman" panose="02020603050405020304" pitchFamily="18" charset="0"/>
                  </a:rPr>
                  <a:t>dB</a:t>
                </a:r>
                <a:r>
                  <a:rPr lang="en-US" altLang="en-US">
                    <a:solidFill>
                      <a:srgbClr val="202122"/>
                    </a:solidFill>
                    <a:latin typeface="Times New Roman" panose="02020603050405020304" pitchFamily="18" charset="0"/>
                    <a:cs typeface="Times New Roman" panose="02020603050405020304" pitchFamily="18" charset="0"/>
                  </a:rPr>
                  <a:t>, or as a</a:t>
                </a:r>
                <a:r>
                  <a:rPr lang="en-US" altLang="en-US">
                    <a:latin typeface="Times New Roman" panose="02020603050405020304" pitchFamily="18" charset="0"/>
                    <a:cs typeface="Times New Roman" panose="02020603050405020304" pitchFamily="18" charset="0"/>
                  </a:rPr>
                  <a:t> percentage</a:t>
                </a:r>
                <a:r>
                  <a:rPr lang="en-US" altLang="en-US">
                    <a:solidFill>
                      <a:srgbClr val="202122"/>
                    </a:solidFill>
                    <a:latin typeface="Times New Roman" panose="02020603050405020304" pitchFamily="18" charset="0"/>
                    <a:cs typeface="Times New Roman" panose="02020603050405020304" pitchFamily="18" charset="0"/>
                  </a:rPr>
                  <a:t>. It may be given by:</a:t>
                </a:r>
              </a:p>
              <a:p>
                <a:pPr lvl="0" algn="just" defTabSz="914400" eaLnBrk="0" fontAlgn="base" hangingPunct="0">
                  <a:spcBef>
                    <a:spcPct val="0"/>
                  </a:spcBef>
                  <a:spcAft>
                    <a:spcPct val="0"/>
                  </a:spcAft>
                </a:pPr>
                <a:endParaRPr lang="en-US" altLang="en-US">
                  <a:solidFill>
                    <a:srgbClr val="202122"/>
                  </a:solidFill>
                  <a:latin typeface="Times New Roman" panose="02020603050405020304" pitchFamily="18" charset="0"/>
                  <a:cs typeface="Times New Roman" panose="02020603050405020304" pitchFamily="18" charset="0"/>
                </a:endParaRPr>
              </a:p>
              <a:p>
                <a:pPr lvl="0" algn="just" defTabSz="914400" eaLnBrk="0" fontAlgn="base" hangingPunct="0">
                  <a:spcBef>
                    <a:spcPct val="0"/>
                  </a:spcBef>
                  <a:spcAft>
                    <a:spcPct val="0"/>
                  </a:spcAft>
                </a:pPr>
                <a:r>
                  <a:rPr lang="en-US" altLang="en-US">
                    <a:solidFill>
                      <a:srgbClr val="202122"/>
                    </a:solidFill>
                    <a:latin typeface="Times New Roman" panose="02020603050405020304" pitchFamily="18" charset="0"/>
                    <a:cs typeface="Times New Roman" panose="02020603050405020304" pitchFamily="18" charset="0"/>
                  </a:rPr>
                  <a:t> ER = 10 log (</a:t>
                </a:r>
                <a14:m>
                  <m:oMath xmlns:m="http://schemas.openxmlformats.org/officeDocument/2006/math">
                    <m:f>
                      <m:fPr>
                        <m:ctrlPr>
                          <a:rPr lang="en-US" altLang="en-US" i="1">
                            <a:solidFill>
                              <a:srgbClr val="202122"/>
                            </a:solidFill>
                            <a:latin typeface="Cambria Math" panose="02040503050406030204" pitchFamily="18" charset="0"/>
                            <a:cs typeface="Times New Roman" panose="02020603050405020304" pitchFamily="18" charset="0"/>
                          </a:rPr>
                        </m:ctrlPr>
                      </m:fPr>
                      <m:num>
                        <m:sSub>
                          <m:sSubPr>
                            <m:ctrlPr>
                              <a:rPr lang="en-US" altLang="en-US" i="1">
                                <a:solidFill>
                                  <a:srgbClr val="202122"/>
                                </a:solidFill>
                                <a:latin typeface="Cambria Math" panose="02040503050406030204" pitchFamily="18" charset="0"/>
                                <a:cs typeface="Times New Roman" panose="02020603050405020304" pitchFamily="18" charset="0"/>
                              </a:rPr>
                            </m:ctrlPr>
                          </m:sSubPr>
                          <m:e>
                            <m:r>
                              <a:rPr lang="en-US" altLang="en-US" i="1">
                                <a:solidFill>
                                  <a:srgbClr val="202122"/>
                                </a:solidFill>
                                <a:latin typeface="Cambria Math" panose="02040503050406030204" pitchFamily="18" charset="0"/>
                                <a:cs typeface="Times New Roman" panose="02020603050405020304" pitchFamily="18" charset="0"/>
                              </a:rPr>
                              <m:t>𝑇</m:t>
                            </m:r>
                          </m:e>
                          <m:sub>
                            <m:r>
                              <a:rPr lang="en-US" altLang="en-US" i="1">
                                <a:solidFill>
                                  <a:srgbClr val="202122"/>
                                </a:solidFill>
                                <a:latin typeface="Cambria Math" panose="02040503050406030204" pitchFamily="18" charset="0"/>
                                <a:cs typeface="Times New Roman" panose="02020603050405020304" pitchFamily="18" charset="0"/>
                              </a:rPr>
                              <m:t>𝑚𝑎𝑥</m:t>
                            </m:r>
                          </m:sub>
                        </m:sSub>
                      </m:num>
                      <m:den>
                        <m:sSub>
                          <m:sSubPr>
                            <m:ctrlPr>
                              <a:rPr lang="en-US" altLang="en-US" i="1">
                                <a:solidFill>
                                  <a:srgbClr val="202122"/>
                                </a:solidFill>
                                <a:latin typeface="Cambria Math" panose="02040503050406030204" pitchFamily="18" charset="0"/>
                                <a:cs typeface="Times New Roman" panose="02020603050405020304" pitchFamily="18" charset="0"/>
                              </a:rPr>
                            </m:ctrlPr>
                          </m:sSubPr>
                          <m:e>
                            <m:r>
                              <a:rPr lang="en-US" altLang="en-US" i="1">
                                <a:solidFill>
                                  <a:srgbClr val="202122"/>
                                </a:solidFill>
                                <a:latin typeface="Cambria Math" panose="02040503050406030204" pitchFamily="18" charset="0"/>
                                <a:cs typeface="Times New Roman" panose="02020603050405020304" pitchFamily="18" charset="0"/>
                              </a:rPr>
                              <m:t>𝑇</m:t>
                            </m:r>
                          </m:e>
                          <m:sub>
                            <m:r>
                              <a:rPr lang="en-US" altLang="en-US" i="1">
                                <a:solidFill>
                                  <a:srgbClr val="202122"/>
                                </a:solidFill>
                                <a:latin typeface="Cambria Math" panose="02040503050406030204" pitchFamily="18" charset="0"/>
                                <a:cs typeface="Times New Roman" panose="02020603050405020304" pitchFamily="18" charset="0"/>
                              </a:rPr>
                              <m:t>𝑚𝑖𝑛</m:t>
                            </m:r>
                          </m:sub>
                        </m:sSub>
                      </m:den>
                    </m:f>
                  </m:oMath>
                </a14:m>
                <a:r>
                  <a:rPr lang="en-US" altLang="en-US">
                    <a:solidFill>
                      <a:srgbClr val="202122"/>
                    </a:solidFill>
                    <a:latin typeface="Times New Roman" panose="02020603050405020304" pitchFamily="18" charset="0"/>
                    <a:cs typeface="Times New Roman" panose="02020603050405020304" pitchFamily="18" charset="0"/>
                  </a:rPr>
                  <a:t>)</a:t>
                </a:r>
                <a:endParaRPr lang="en-US" altLang="en-US">
                  <a:latin typeface="Times New Roman" panose="02020603050405020304" pitchFamily="18" charset="0"/>
                  <a:cs typeface="Times New Roman" panose="02020603050405020304" pitchFamily="18" charset="0"/>
                </a:endParaRPr>
              </a:p>
              <a:p>
                <a:pPr lvl="1" indent="-457200" algn="just" defTabSz="914400" eaLnBrk="0" fontAlgn="base" hangingPunct="0">
                  <a:spcBef>
                    <a:spcPct val="0"/>
                  </a:spcBef>
                  <a:spcAft>
                    <a:spcPct val="0"/>
                  </a:spcAft>
                </a:pPr>
                <a:r>
                  <a:rPr lang="en-US" altLang="en-US">
                    <a:solidFill>
                      <a:srgbClr val="202122"/>
                    </a:solidFill>
                    <a:latin typeface="Times New Roman" panose="02020603050405020304" pitchFamily="18" charset="0"/>
                    <a:cs typeface="Times New Roman" panose="02020603050405020304" pitchFamily="18" charset="0"/>
                  </a:rPr>
                  <a:t>  </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93966" y="4209259"/>
                <a:ext cx="9875520" cy="2737865"/>
              </a:xfrm>
              <a:prstGeom prst="rect">
                <a:avLst/>
              </a:prstGeom>
              <a:blipFill rotWithShape="0">
                <a:blip r:embed="rId2"/>
                <a:stretch>
                  <a:fillRect l="-494" t="-1111" r="-556"/>
                </a:stretch>
              </a:blipFill>
            </p:spPr>
            <p:txBody>
              <a:bodyPr/>
              <a:lstStyle/>
              <a:p>
                <a:r>
                  <a:rPr lang="en-US">
                    <a:noFill/>
                  </a:rPr>
                  <a:t> </a:t>
                </a:r>
              </a:p>
            </p:txBody>
          </p:sp>
        </mc:Fallback>
      </mc:AlternateContent>
      <p:pic>
        <p:nvPicPr>
          <p:cNvPr id="10" name="Picture 9"/>
          <p:cNvPicPr>
            <a:picLocks noChangeAspect="1"/>
          </p:cNvPicPr>
          <p:nvPr/>
        </p:nvPicPr>
        <p:blipFill>
          <a:blip r:embed="rId3"/>
          <a:stretch>
            <a:fillRect/>
          </a:stretch>
        </p:blipFill>
        <p:spPr>
          <a:xfrm>
            <a:off x="6705600" y="1671540"/>
            <a:ext cx="4284617" cy="1332917"/>
          </a:xfrm>
          <a:prstGeom prst="rect">
            <a:avLst/>
          </a:prstGeom>
        </p:spPr>
      </p:pic>
      <p:pic>
        <p:nvPicPr>
          <p:cNvPr id="11" name="Picture 10"/>
          <p:cNvPicPr>
            <a:picLocks noChangeAspect="1"/>
          </p:cNvPicPr>
          <p:nvPr/>
        </p:nvPicPr>
        <p:blipFill>
          <a:blip r:embed="rId4"/>
          <a:stretch>
            <a:fillRect/>
          </a:stretch>
        </p:blipFill>
        <p:spPr>
          <a:xfrm>
            <a:off x="6844937" y="4840869"/>
            <a:ext cx="4302033" cy="1478236"/>
          </a:xfrm>
          <a:prstGeom prst="rect">
            <a:avLst/>
          </a:prstGeom>
        </p:spPr>
      </p:pic>
      <p:sp>
        <p:nvSpPr>
          <p:cNvPr id="12" name="Rectangle 11"/>
          <p:cNvSpPr/>
          <p:nvPr/>
        </p:nvSpPr>
        <p:spPr>
          <a:xfrm>
            <a:off x="7447061" y="3077974"/>
            <a:ext cx="3677413" cy="478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Times New Roman" panose="02020603050405020304" pitchFamily="18" charset="0"/>
                <a:cs typeface="Times New Roman" panose="02020603050405020304" pitchFamily="18" charset="0"/>
              </a:rPr>
              <a:t>Figure 6: Graph Of FWHM</a:t>
            </a:r>
            <a:endParaRPr lang="en-US" sz="160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7933509" y="6319105"/>
            <a:ext cx="3056708" cy="464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Times New Roman" panose="02020603050405020304" pitchFamily="18" charset="0"/>
                <a:cs typeface="Times New Roman" panose="02020603050405020304" pitchFamily="18" charset="0"/>
              </a:rPr>
              <a:t>Figure 7: Graph Of ER (Power Vs Time)</a:t>
            </a:r>
            <a:endParaRPr lang="en-US" sz="16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810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9238" y="488266"/>
            <a:ext cx="10317192" cy="1938992"/>
          </a:xfrm>
          <a:prstGeom prst="rect">
            <a:avLst/>
          </a:prstGeom>
          <a:noFill/>
        </p:spPr>
        <p:txBody>
          <a:bodyPr wrap="square" lIns="91440" tIns="45720" rIns="91440" bIns="45720">
            <a:spAutoFit/>
          </a:bodyPr>
          <a:lstStyle/>
          <a:p>
            <a:pPr algn="just"/>
            <a:r>
              <a:rPr lang="en-US" sz="3800" b="1"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Minimum and Maximum value of each parameter that we varied as</a:t>
            </a:r>
            <a:r>
              <a:rPr lang="en-US" sz="38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gn="ctr"/>
            <a:endParaRPr lang="en-US" sz="40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342389773"/>
                  </p:ext>
                </p:extLst>
              </p:nvPr>
            </p:nvGraphicFramePr>
            <p:xfrm>
              <a:off x="1541417" y="2037807"/>
              <a:ext cx="10136778" cy="4024494"/>
            </p:xfrm>
            <a:graphic>
              <a:graphicData uri="http://schemas.openxmlformats.org/drawingml/2006/table">
                <a:tbl>
                  <a:tblPr firstRow="1" bandRow="1">
                    <a:tableStyleId>{5C22544A-7EE6-4342-B048-85BDC9FD1C3A}</a:tableStyleId>
                  </a:tblPr>
                  <a:tblGrid>
                    <a:gridCol w="1086202">
                      <a:extLst>
                        <a:ext uri="{9D8B030D-6E8A-4147-A177-3AD203B41FA5}">
                          <a16:colId xmlns:a16="http://schemas.microsoft.com/office/drawing/2014/main" xmlns="" val="20000"/>
                        </a:ext>
                      </a:extLst>
                    </a:gridCol>
                    <a:gridCol w="2968508">
                      <a:extLst>
                        <a:ext uri="{9D8B030D-6E8A-4147-A177-3AD203B41FA5}">
                          <a16:colId xmlns:a16="http://schemas.microsoft.com/office/drawing/2014/main" xmlns="" val="20001"/>
                        </a:ext>
                      </a:extLst>
                    </a:gridCol>
                    <a:gridCol w="2027356">
                      <a:extLst>
                        <a:ext uri="{9D8B030D-6E8A-4147-A177-3AD203B41FA5}">
                          <a16:colId xmlns:a16="http://schemas.microsoft.com/office/drawing/2014/main" xmlns="" val="20002"/>
                        </a:ext>
                      </a:extLst>
                    </a:gridCol>
                    <a:gridCol w="2027356">
                      <a:extLst>
                        <a:ext uri="{9D8B030D-6E8A-4147-A177-3AD203B41FA5}">
                          <a16:colId xmlns:a16="http://schemas.microsoft.com/office/drawing/2014/main" xmlns="" val="20003"/>
                        </a:ext>
                      </a:extLst>
                    </a:gridCol>
                    <a:gridCol w="2027356">
                      <a:extLst>
                        <a:ext uri="{9D8B030D-6E8A-4147-A177-3AD203B41FA5}">
                          <a16:colId xmlns:a16="http://schemas.microsoft.com/office/drawing/2014/main" xmlns="" val="20004"/>
                        </a:ext>
                      </a:extLst>
                    </a:gridCol>
                  </a:tblGrid>
                  <a:tr h="1037500">
                    <a:tc>
                      <a:txBody>
                        <a:bodyPr/>
                        <a:lstStyle/>
                        <a:p>
                          <a:pPr algn="ctr"/>
                          <a:r>
                            <a:rPr lang="en-IN">
                              <a:latin typeface="Times New Roman" panose="02020603050405020304" pitchFamily="18" charset="0"/>
                              <a:cs typeface="Times New Roman" panose="02020603050405020304" pitchFamily="18" charset="0"/>
                            </a:rPr>
                            <a:t>SL. No.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Parameters</a:t>
                          </a:r>
                        </a:p>
                        <a:p>
                          <a:pPr algn="ct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Minimum value</a:t>
                          </a:r>
                        </a:p>
                        <a:p>
                          <a:pPr algn="ct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Maximum</a:t>
                          </a:r>
                          <a:r>
                            <a:rPr lang="en-IN" baseline="0">
                              <a:latin typeface="Times New Roman" panose="02020603050405020304" pitchFamily="18" charset="0"/>
                              <a:cs typeface="Times New Roman" panose="02020603050405020304" pitchFamily="18" charset="0"/>
                            </a:rPr>
                            <a:t> Value</a:t>
                          </a:r>
                          <a:endParaRPr lang="en-IN">
                            <a:latin typeface="Times New Roman" panose="02020603050405020304" pitchFamily="18" charset="0"/>
                            <a:cs typeface="Times New Roman" panose="02020603050405020304" pitchFamily="18" charset="0"/>
                          </a:endParaRPr>
                        </a:p>
                        <a:p>
                          <a:pPr algn="ct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No. of Values</a:t>
                          </a:r>
                          <a:r>
                            <a:rPr lang="en-IN" baseline="0">
                              <a:latin typeface="Times New Roman" panose="02020603050405020304" pitchFamily="18" charset="0"/>
                              <a:cs typeface="Times New Roman" panose="02020603050405020304" pitchFamily="18" charset="0"/>
                            </a:rPr>
                            <a:t> Taken</a:t>
                          </a:r>
                          <a:endParaRPr lang="en-IN">
                            <a:latin typeface="Times New Roman" panose="02020603050405020304" pitchFamily="18" charset="0"/>
                            <a:cs typeface="Times New Roman" panose="02020603050405020304" pitchFamily="18" charset="0"/>
                          </a:endParaRP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783245">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Self coupling  coefficient(t) </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0.33</a:t>
                          </a:r>
                        </a:p>
                      </a:txBody>
                      <a:tcPr/>
                    </a:tc>
                    <a:tc>
                      <a:txBody>
                        <a:bodyPr/>
                        <a:lstStyle/>
                        <a:p>
                          <a:pPr algn="ctr"/>
                          <a:r>
                            <a:rPr lang="en-IN">
                              <a:latin typeface="Times New Roman" panose="02020603050405020304" pitchFamily="18" charset="0"/>
                              <a:cs typeface="Times New Roman" panose="02020603050405020304" pitchFamily="18" charset="0"/>
                            </a:rPr>
                            <a:t>0.83</a:t>
                          </a:r>
                        </a:p>
                      </a:txBody>
                      <a:tcPr/>
                    </a:tc>
                    <a:tc>
                      <a:txBody>
                        <a:bodyPr/>
                        <a:lstStyle/>
                        <a:p>
                          <a:pPr algn="ctr"/>
                          <a:r>
                            <a:rPr lang="en-IN">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xmlns="" val="10001"/>
                      </a:ext>
                    </a:extLst>
                  </a:tr>
                  <a:tr h="751251">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Effective Index (</a:t>
                          </a:r>
                          <a14:m>
                            <m:oMath xmlns:m="http://schemas.openxmlformats.org/officeDocument/2006/math">
                              <m:sSub>
                                <m:sSubPr>
                                  <m:ctrlPr>
                                    <a:rPr lang="en-US" sz="1800" i="1" smtClean="0">
                                      <a:latin typeface="Cambria Math" panose="02040503050406030204" pitchFamily="18" charset="0"/>
                                    </a:rPr>
                                  </m:ctrlPr>
                                </m:sSubPr>
                                <m:e>
                                  <m:r>
                                    <a:rPr lang="en-IN" sz="1800" b="0" i="1" smtClean="0">
                                      <a:latin typeface="Cambria Math" panose="02040503050406030204" pitchFamily="18" charset="0"/>
                                    </a:rPr>
                                    <m:t>𝑛</m:t>
                                  </m:r>
                                </m:e>
                                <m:sub>
                                  <m:r>
                                    <a:rPr lang="en-IN" sz="1800" b="0" i="1" smtClean="0">
                                      <a:latin typeface="Cambria Math" panose="02040503050406030204" pitchFamily="18" charset="0"/>
                                    </a:rPr>
                                    <m:t>𝑒𝑓𝑓</m:t>
                                  </m:r>
                                </m:sub>
                              </m:sSub>
                            </m:oMath>
                          </a14:m>
                          <a:r>
                            <a:rPr lang="en-US" sz="1800">
                              <a:latin typeface="Times New Roman" panose="02020603050405020304" pitchFamily="18" charset="0"/>
                              <a:cs typeface="Times New Roman" panose="02020603050405020304" pitchFamily="18" charset="0"/>
                            </a:rPr>
                            <a:t>)</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2.76</a:t>
                          </a:r>
                        </a:p>
                      </a:txBody>
                      <a:tcPr/>
                    </a:tc>
                    <a:tc>
                      <a:txBody>
                        <a:bodyPr/>
                        <a:lstStyle/>
                        <a:p>
                          <a:pPr algn="ctr"/>
                          <a:r>
                            <a:rPr lang="en-IN">
                              <a:latin typeface="Times New Roman" panose="02020603050405020304" pitchFamily="18" charset="0"/>
                              <a:cs typeface="Times New Roman" panose="02020603050405020304" pitchFamily="18" charset="0"/>
                            </a:rPr>
                            <a:t>3.00</a:t>
                          </a:r>
                        </a:p>
                      </a:txBody>
                      <a:tcPr/>
                    </a:tc>
                    <a:tc>
                      <a:txBody>
                        <a:bodyPr/>
                        <a:lstStyle/>
                        <a:p>
                          <a:pPr algn="ctr"/>
                          <a:r>
                            <a:rPr lang="en-IN">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xmlns="" val="10002"/>
                      </a:ext>
                    </a:extLst>
                  </a:tr>
                  <a:tr h="726249">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Loss Coefficient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n-US" sz="1800">
                              <a:latin typeface="Times New Roman" panose="02020603050405020304" pitchFamily="18" charset="0"/>
                              <a:cs typeface="Times New Roman" panose="02020603050405020304" pitchFamily="18" charset="0"/>
                            </a:rPr>
                            <a:t>)</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800</a:t>
                          </a:r>
                        </a:p>
                      </a:txBody>
                      <a:tcPr/>
                    </a:tc>
                    <a:tc>
                      <a:txBody>
                        <a:bodyPr/>
                        <a:lstStyle/>
                        <a:p>
                          <a:pPr algn="ctr"/>
                          <a:r>
                            <a:rPr lang="en-IN">
                              <a:latin typeface="Times New Roman" panose="02020603050405020304" pitchFamily="18" charset="0"/>
                              <a:cs typeface="Times New Roman" panose="02020603050405020304" pitchFamily="18" charset="0"/>
                            </a:rPr>
                            <a:t>10000</a:t>
                          </a:r>
                        </a:p>
                      </a:txBody>
                      <a:tcPr/>
                    </a:tc>
                    <a:tc>
                      <a:txBody>
                        <a:bodyPr/>
                        <a:lstStyle/>
                        <a:p>
                          <a:pPr algn="ctr"/>
                          <a:r>
                            <a:rPr lang="en-IN">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xmlns="" val="10003"/>
                      </a:ext>
                    </a:extLst>
                  </a:tr>
                  <a:tr h="726249">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Radius of the Ring (r)</a:t>
                          </a:r>
                        </a:p>
                        <a:p>
                          <a:pPr algn="ct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5</a:t>
                          </a:r>
                          <a:r>
                            <a:rPr lang="en-IN" baseline="0">
                              <a:latin typeface="Times New Roman" panose="02020603050405020304" pitchFamily="18" charset="0"/>
                              <a:cs typeface="Times New Roman" panose="02020603050405020304" pitchFamily="18" charset="0"/>
                            </a:rPr>
                            <a:t>.0e-6</a:t>
                          </a:r>
                          <a:endParaRPr lang="en-IN">
                            <a:latin typeface="Times New Roman" panose="02020603050405020304" pitchFamily="18" charset="0"/>
                            <a:cs typeface="Times New Roman" panose="02020603050405020304" pitchFamily="18" charset="0"/>
                          </a:endParaRPr>
                        </a:p>
                        <a:p>
                          <a:pPr algn="ct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7.0e-6</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xmlns=""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342389773"/>
                  </p:ext>
                </p:extLst>
              </p:nvPr>
            </p:nvGraphicFramePr>
            <p:xfrm>
              <a:off x="1541417" y="2037807"/>
              <a:ext cx="10136778" cy="4024494"/>
            </p:xfrm>
            <a:graphic>
              <a:graphicData uri="http://schemas.openxmlformats.org/drawingml/2006/table">
                <a:tbl>
                  <a:tblPr firstRow="1" bandRow="1">
                    <a:tableStyleId>{5C22544A-7EE6-4342-B048-85BDC9FD1C3A}</a:tableStyleId>
                  </a:tblPr>
                  <a:tblGrid>
                    <a:gridCol w="1086202">
                      <a:extLst>
                        <a:ext uri="{9D8B030D-6E8A-4147-A177-3AD203B41FA5}">
                          <a16:colId xmlns="" xmlns:a16="http://schemas.microsoft.com/office/drawing/2014/main" xmlns:a14="http://schemas.microsoft.com/office/drawing/2010/main" val="20000"/>
                        </a:ext>
                      </a:extLst>
                    </a:gridCol>
                    <a:gridCol w="2968508">
                      <a:extLst>
                        <a:ext uri="{9D8B030D-6E8A-4147-A177-3AD203B41FA5}">
                          <a16:colId xmlns="" xmlns:a16="http://schemas.microsoft.com/office/drawing/2014/main" xmlns:a14="http://schemas.microsoft.com/office/drawing/2010/main" val="20001"/>
                        </a:ext>
                      </a:extLst>
                    </a:gridCol>
                    <a:gridCol w="2027356">
                      <a:extLst>
                        <a:ext uri="{9D8B030D-6E8A-4147-A177-3AD203B41FA5}">
                          <a16:colId xmlns="" xmlns:a16="http://schemas.microsoft.com/office/drawing/2014/main" xmlns:a14="http://schemas.microsoft.com/office/drawing/2010/main" val="20002"/>
                        </a:ext>
                      </a:extLst>
                    </a:gridCol>
                    <a:gridCol w="2027356">
                      <a:extLst>
                        <a:ext uri="{9D8B030D-6E8A-4147-A177-3AD203B41FA5}">
                          <a16:colId xmlns="" xmlns:a16="http://schemas.microsoft.com/office/drawing/2014/main" xmlns:a14="http://schemas.microsoft.com/office/drawing/2010/main" val="20003"/>
                        </a:ext>
                      </a:extLst>
                    </a:gridCol>
                    <a:gridCol w="2027356">
                      <a:extLst>
                        <a:ext uri="{9D8B030D-6E8A-4147-A177-3AD203B41FA5}">
                          <a16:colId xmlns="" xmlns:a16="http://schemas.microsoft.com/office/drawing/2014/main" xmlns:a14="http://schemas.microsoft.com/office/drawing/2010/main" val="20004"/>
                        </a:ext>
                      </a:extLst>
                    </a:gridCol>
                  </a:tblGrid>
                  <a:tr h="1037500">
                    <a:tc>
                      <a:txBody>
                        <a:bodyPr/>
                        <a:lstStyle/>
                        <a:p>
                          <a:pPr algn="ctr"/>
                          <a:r>
                            <a:rPr lang="en-IN" dirty="0">
                              <a:latin typeface="Times New Roman" panose="02020603050405020304" pitchFamily="18" charset="0"/>
                              <a:cs typeface="Times New Roman" panose="02020603050405020304" pitchFamily="18" charset="0"/>
                            </a:rPr>
                            <a:t>SL. No.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Parameters</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Minimum value</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Maximum</a:t>
                          </a:r>
                          <a:r>
                            <a:rPr lang="en-IN" baseline="0" dirty="0">
                              <a:latin typeface="Times New Roman" panose="02020603050405020304" pitchFamily="18" charset="0"/>
                              <a:cs typeface="Times New Roman" panose="02020603050405020304" pitchFamily="18" charset="0"/>
                            </a:rPr>
                            <a:t> Value</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No. of Values</a:t>
                          </a:r>
                          <a:r>
                            <a:rPr lang="en-IN" baseline="0" dirty="0">
                              <a:latin typeface="Times New Roman" panose="02020603050405020304" pitchFamily="18" charset="0"/>
                              <a:cs typeface="Times New Roman" panose="02020603050405020304" pitchFamily="18" charset="0"/>
                            </a:rPr>
                            <a:t> Taken</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xmlns:a14="http://schemas.microsoft.com/office/drawing/2010/main" val="10000"/>
                      </a:ext>
                    </a:extLst>
                  </a:tr>
                  <a:tr h="783245">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Self coupling  coefficient(t) </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0.33</a:t>
                          </a:r>
                        </a:p>
                      </a:txBody>
                      <a:tcPr/>
                    </a:tc>
                    <a:tc>
                      <a:txBody>
                        <a:bodyPr/>
                        <a:lstStyle/>
                        <a:p>
                          <a:pPr algn="ctr"/>
                          <a:r>
                            <a:rPr lang="en-IN" dirty="0">
                              <a:latin typeface="Times New Roman" panose="02020603050405020304" pitchFamily="18" charset="0"/>
                              <a:cs typeface="Times New Roman" panose="02020603050405020304" pitchFamily="18" charset="0"/>
                            </a:rPr>
                            <a:t>0.83</a:t>
                          </a:r>
                        </a:p>
                      </a:txBody>
                      <a:tcPr/>
                    </a:tc>
                    <a:tc>
                      <a:txBody>
                        <a:bodyPr/>
                        <a:lstStyle/>
                        <a:p>
                          <a:pPr algn="ctr"/>
                          <a:r>
                            <a:rPr lang="en-IN" dirty="0">
                              <a:latin typeface="Times New Roman" panose="02020603050405020304" pitchFamily="18" charset="0"/>
                              <a:cs typeface="Times New Roman" panose="02020603050405020304" pitchFamily="18" charset="0"/>
                            </a:rPr>
                            <a:t>5</a:t>
                          </a:r>
                        </a:p>
                      </a:txBody>
                      <a:tcPr/>
                    </a:tc>
                    <a:extLst>
                      <a:ext uri="{0D108BD9-81ED-4DB2-BD59-A6C34878D82A}">
                        <a16:rowId xmlns="" xmlns:a16="http://schemas.microsoft.com/office/drawing/2014/main" xmlns:a14="http://schemas.microsoft.com/office/drawing/2010/main" val="10001"/>
                      </a:ext>
                    </a:extLst>
                  </a:tr>
                  <a:tr h="751251">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endParaRPr lang="en-US"/>
                        </a:p>
                      </a:txBody>
                      <a:tcPr>
                        <a:blipFill rotWithShape="0">
                          <a:blip r:embed="rId2"/>
                          <a:stretch>
                            <a:fillRect l="-36680" t="-247154" r="-205328" b="-195935"/>
                          </a:stretch>
                        </a:blipFill>
                      </a:tcPr>
                    </a:tc>
                    <a:tc>
                      <a:txBody>
                        <a:bodyPr/>
                        <a:lstStyle/>
                        <a:p>
                          <a:pPr algn="ctr"/>
                          <a:r>
                            <a:rPr lang="en-IN" dirty="0">
                              <a:latin typeface="Times New Roman" panose="02020603050405020304" pitchFamily="18" charset="0"/>
                              <a:cs typeface="Times New Roman" panose="02020603050405020304" pitchFamily="18" charset="0"/>
                            </a:rPr>
                            <a:t>2.76</a:t>
                          </a:r>
                        </a:p>
                      </a:txBody>
                      <a:tcPr/>
                    </a:tc>
                    <a:tc>
                      <a:txBody>
                        <a:bodyPr/>
                        <a:lstStyle/>
                        <a:p>
                          <a:pPr algn="ctr"/>
                          <a:r>
                            <a:rPr lang="en-IN" dirty="0">
                              <a:latin typeface="Times New Roman" panose="02020603050405020304" pitchFamily="18" charset="0"/>
                              <a:cs typeface="Times New Roman" panose="02020603050405020304" pitchFamily="18" charset="0"/>
                            </a:rPr>
                            <a:t>3.00</a:t>
                          </a:r>
                        </a:p>
                      </a:txBody>
                      <a:tcPr/>
                    </a:tc>
                    <a:tc>
                      <a:txBody>
                        <a:bodyPr/>
                        <a:lstStyle/>
                        <a:p>
                          <a:pPr algn="ctr"/>
                          <a:r>
                            <a:rPr lang="en-IN" dirty="0">
                              <a:latin typeface="Times New Roman" panose="02020603050405020304" pitchFamily="18" charset="0"/>
                              <a:cs typeface="Times New Roman" panose="02020603050405020304" pitchFamily="18" charset="0"/>
                            </a:rPr>
                            <a:t>5</a:t>
                          </a:r>
                        </a:p>
                      </a:txBody>
                      <a:tcPr/>
                    </a:tc>
                    <a:extLst>
                      <a:ext uri="{0D108BD9-81ED-4DB2-BD59-A6C34878D82A}">
                        <a16:rowId xmlns="" xmlns:a16="http://schemas.microsoft.com/office/drawing/2014/main" xmlns:a14="http://schemas.microsoft.com/office/drawing/2010/main" val="10002"/>
                      </a:ext>
                    </a:extLst>
                  </a:tr>
                  <a:tr h="726249">
                    <a:tc>
                      <a:txBody>
                        <a:bodyPr/>
                        <a:lstStyle/>
                        <a:p>
                          <a:pPr algn="ctr"/>
                          <a:r>
                            <a:rPr lang="en-IN" dirty="0">
                              <a:latin typeface="Times New Roman" panose="02020603050405020304" pitchFamily="18" charset="0"/>
                              <a:cs typeface="Times New Roman" panose="02020603050405020304" pitchFamily="18" charset="0"/>
                            </a:rPr>
                            <a:t>3</a:t>
                          </a:r>
                        </a:p>
                      </a:txBody>
                      <a:tcPr/>
                    </a:tc>
                    <a:tc>
                      <a:txBody>
                        <a:bodyPr/>
                        <a:lstStyle/>
                        <a:p>
                          <a:endParaRPr lang="en-US"/>
                        </a:p>
                      </a:txBody>
                      <a:tcPr>
                        <a:blipFill rotWithShape="0">
                          <a:blip r:embed="rId2"/>
                          <a:stretch>
                            <a:fillRect l="-36680" t="-355833" r="-205328" b="-100833"/>
                          </a:stretch>
                        </a:blipFill>
                      </a:tcPr>
                    </a:tc>
                    <a:tc>
                      <a:txBody>
                        <a:bodyPr/>
                        <a:lstStyle/>
                        <a:p>
                          <a:pPr algn="ctr"/>
                          <a:r>
                            <a:rPr lang="en-IN" dirty="0">
                              <a:latin typeface="Times New Roman" panose="02020603050405020304" pitchFamily="18" charset="0"/>
                              <a:cs typeface="Times New Roman" panose="02020603050405020304" pitchFamily="18" charset="0"/>
                            </a:rPr>
                            <a:t>800</a:t>
                          </a:r>
                        </a:p>
                      </a:txBody>
                      <a:tcPr/>
                    </a:tc>
                    <a:tc>
                      <a:txBody>
                        <a:bodyPr/>
                        <a:lstStyle/>
                        <a:p>
                          <a:pPr algn="ctr"/>
                          <a:r>
                            <a:rPr lang="en-IN" dirty="0">
                              <a:latin typeface="Times New Roman" panose="02020603050405020304" pitchFamily="18" charset="0"/>
                              <a:cs typeface="Times New Roman" panose="02020603050405020304" pitchFamily="18" charset="0"/>
                            </a:rPr>
                            <a:t>10000</a:t>
                          </a:r>
                        </a:p>
                      </a:txBody>
                      <a:tcPr/>
                    </a:tc>
                    <a:tc>
                      <a:txBody>
                        <a:bodyPr/>
                        <a:lstStyle/>
                        <a:p>
                          <a:pPr algn="ctr"/>
                          <a:r>
                            <a:rPr lang="en-IN" dirty="0">
                              <a:latin typeface="Times New Roman" panose="02020603050405020304" pitchFamily="18" charset="0"/>
                              <a:cs typeface="Times New Roman" panose="02020603050405020304" pitchFamily="18" charset="0"/>
                            </a:rPr>
                            <a:t>5</a:t>
                          </a:r>
                        </a:p>
                      </a:txBody>
                      <a:tcPr/>
                    </a:tc>
                    <a:extLst>
                      <a:ext uri="{0D108BD9-81ED-4DB2-BD59-A6C34878D82A}">
                        <a16:rowId xmlns="" xmlns:a16="http://schemas.microsoft.com/office/drawing/2014/main" xmlns:a14="http://schemas.microsoft.com/office/drawing/2010/main" val="10003"/>
                      </a:ext>
                    </a:extLst>
                  </a:tr>
                  <a:tr h="726249">
                    <a:tc>
                      <a:txBody>
                        <a:bodyPr/>
                        <a:lstStyle/>
                        <a:p>
                          <a:pPr algn="ctr"/>
                          <a:r>
                            <a:rPr lang="en-IN" dirty="0">
                              <a:latin typeface="Times New Roman" panose="02020603050405020304" pitchFamily="18" charset="0"/>
                              <a:cs typeface="Times New Roman" panose="02020603050405020304" pitchFamily="18" charset="0"/>
                            </a:rPr>
                            <a:t>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Radius of the Ring (r)</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5</a:t>
                          </a:r>
                          <a:r>
                            <a:rPr lang="en-IN" baseline="0" dirty="0">
                              <a:latin typeface="Times New Roman" panose="02020603050405020304" pitchFamily="18" charset="0"/>
                              <a:cs typeface="Times New Roman" panose="02020603050405020304" pitchFamily="18" charset="0"/>
                            </a:rPr>
                            <a:t>.0e-6</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7.0e-6</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5</a:t>
                          </a:r>
                        </a:p>
                      </a:txBody>
                      <a:tcPr/>
                    </a:tc>
                    <a:extLst>
                      <a:ext uri="{0D108BD9-81ED-4DB2-BD59-A6C34878D82A}">
                        <a16:rowId xmlns="" xmlns:a16="http://schemas.microsoft.com/office/drawing/2014/main" xmlns:a14="http://schemas.microsoft.com/office/drawing/2010/main" val="10004"/>
                      </a:ext>
                    </a:extLst>
                  </a:tr>
                </a:tbl>
              </a:graphicData>
            </a:graphic>
          </p:graphicFrame>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12</a:t>
            </a:fld>
            <a:endParaRPr lang="en-IN"/>
          </a:p>
        </p:txBody>
      </p:sp>
    </p:spTree>
    <p:extLst>
      <p:ext uri="{BB962C8B-B14F-4D97-AF65-F5344CB8AC3E}">
        <p14:creationId xmlns:p14="http://schemas.microsoft.com/office/powerpoint/2010/main" val="3454148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5290" y="787782"/>
                <a:ext cx="10173502" cy="5935235"/>
              </a:xfrm>
            </p:spPr>
            <p:txBody>
              <a:bodyPr>
                <a:normAutofit fontScale="85000" lnSpcReduction="20000"/>
              </a:bodyPr>
              <a:lstStyle/>
              <a:p>
                <a:pPr marL="0" indent="0">
                  <a:buNone/>
                </a:pPr>
                <a:r>
                  <a:rPr lang="en-IN" sz="4300" b="1" u="sng">
                    <a:solidFill>
                      <a:schemeClr val="tx1"/>
                    </a:solidFill>
                    <a:latin typeface="Times New Roman" panose="02020603050405020304" pitchFamily="18" charset="0"/>
                    <a:cs typeface="Times New Roman" panose="02020603050405020304" pitchFamily="18" charset="0"/>
                  </a:rPr>
                  <a:t>Limitation of maximum and minimum value of each parameter that we have varied </a:t>
                </a:r>
              </a:p>
              <a:p>
                <a:pPr marL="0" indent="0">
                  <a:buNone/>
                </a:pPr>
                <a:endParaRPr lang="en-IN" sz="4300" b="1">
                  <a:latin typeface="Times New Roman" panose="02020603050405020304" pitchFamily="18" charset="0"/>
                  <a:cs typeface="Times New Roman" panose="02020603050405020304" pitchFamily="18" charset="0"/>
                </a:endParaRPr>
              </a:p>
              <a:p>
                <a:pPr marL="0" indent="0" algn="just">
                  <a:buNone/>
                </a:pPr>
                <a:r>
                  <a:rPr lang="en-IN" sz="3300" b="1">
                    <a:latin typeface="Times New Roman" panose="02020603050405020304" pitchFamily="18" charset="0"/>
                    <a:cs typeface="Times New Roman" panose="02020603050405020304" pitchFamily="18" charset="0"/>
                  </a:rPr>
                  <a:t>For Self Coupling Coefficient(t) :</a:t>
                </a:r>
              </a:p>
              <a:p>
                <a:pPr algn="just"/>
                <a:r>
                  <a:rPr lang="en-IN" sz="2400" b="1">
                    <a:latin typeface="Times New Roman" panose="02020603050405020304" pitchFamily="18" charset="0"/>
                    <a:cs typeface="Times New Roman" panose="02020603050405020304" pitchFamily="18" charset="0"/>
                  </a:rPr>
                  <a:t>[a] </a:t>
                </a:r>
                <a:r>
                  <a:rPr lang="en-IN" sz="2400">
                    <a:latin typeface="Times New Roman" panose="02020603050405020304" pitchFamily="18" charset="0"/>
                    <a:cs typeface="Times New Roman" panose="02020603050405020304" pitchFamily="18" charset="0"/>
                  </a:rPr>
                  <a:t>if we increased ‘t’ too much then nothing will be coupled into the rings, so 0.83 maximum value is taken.</a:t>
                </a:r>
              </a:p>
              <a:p>
                <a:pPr algn="just"/>
                <a:r>
                  <a:rPr lang="en-IN" sz="2400" b="1">
                    <a:latin typeface="Times New Roman" panose="02020603050405020304" pitchFamily="18" charset="0"/>
                    <a:cs typeface="Times New Roman" panose="02020603050405020304" pitchFamily="18" charset="0"/>
                  </a:rPr>
                  <a:t>[b] </a:t>
                </a:r>
                <a:r>
                  <a:rPr lang="en-IN" sz="2400">
                    <a:latin typeface="Times New Roman" panose="02020603050405020304" pitchFamily="18" charset="0"/>
                    <a:cs typeface="Times New Roman" panose="02020603050405020304" pitchFamily="18" charset="0"/>
                  </a:rPr>
                  <a:t>if we reduce ‘t’ too much then every thing will be cross coupled into the ring, after that nothing will be transmitted so minimum value 0.33 is taken.</a:t>
                </a:r>
              </a:p>
              <a:p>
                <a:pPr marL="0" indent="0" algn="just">
                  <a:buNone/>
                </a:pPr>
                <a:endParaRPr lang="en-IN">
                  <a:latin typeface="Times New Roman" panose="02020603050405020304" pitchFamily="18" charset="0"/>
                  <a:cs typeface="Times New Roman" panose="02020603050405020304" pitchFamily="18" charset="0"/>
                </a:endParaRPr>
              </a:p>
              <a:p>
                <a:pPr marL="0" indent="0" algn="just">
                  <a:buNone/>
                </a:pPr>
                <a:r>
                  <a:rPr lang="en-US" sz="2000">
                    <a:latin typeface="Times New Roman" panose="02020603050405020304" pitchFamily="18" charset="0"/>
                    <a:cs typeface="Times New Roman" panose="02020603050405020304" pitchFamily="18" charset="0"/>
                  </a:rPr>
                  <a:t> </a:t>
                </a:r>
                <a:r>
                  <a:rPr lang="en-US" sz="3300" b="1">
                    <a:latin typeface="Times New Roman" panose="02020603050405020304" pitchFamily="18" charset="0"/>
                    <a:ea typeface="Arial Unicode MS" panose="020B0604020202020204" pitchFamily="34" charset="-128"/>
                    <a:cs typeface="Times New Roman" panose="02020603050405020304" pitchFamily="18" charset="0"/>
                  </a:rPr>
                  <a:t>For Effective Index (</a:t>
                </a:r>
                <a14:m>
                  <m:oMath xmlns:m="http://schemas.openxmlformats.org/officeDocument/2006/math">
                    <m:sSub>
                      <m:sSubPr>
                        <m:ctrlPr>
                          <a:rPr lang="en-US" sz="3300" b="1" i="1">
                            <a:latin typeface="Cambria Math" panose="02040503050406030204" pitchFamily="18" charset="0"/>
                          </a:rPr>
                        </m:ctrlPr>
                      </m:sSubPr>
                      <m:e>
                        <m:r>
                          <a:rPr lang="en-IN" sz="3300" b="1" i="1">
                            <a:latin typeface="Cambria Math" panose="02040503050406030204" pitchFamily="18" charset="0"/>
                          </a:rPr>
                          <m:t>𝒏</m:t>
                        </m:r>
                      </m:e>
                      <m:sub>
                        <m:r>
                          <a:rPr lang="en-IN" sz="3300" b="1" i="1">
                            <a:latin typeface="Cambria Math" panose="02040503050406030204" pitchFamily="18" charset="0"/>
                          </a:rPr>
                          <m:t>𝒆𝒇𝒇</m:t>
                        </m:r>
                      </m:sub>
                    </m:sSub>
                  </m:oMath>
                </a14:m>
                <a:r>
                  <a:rPr lang="en-US" sz="3300" b="1">
                    <a:latin typeface="Times New Roman" panose="02020603050405020304" pitchFamily="18" charset="0"/>
                    <a:ea typeface="Arial Unicode MS" panose="020B0604020202020204" pitchFamily="34" charset="-128"/>
                    <a:cs typeface="Times New Roman" panose="02020603050405020304" pitchFamily="18" charset="0"/>
                  </a:rPr>
                  <a:t>) :</a:t>
                </a:r>
              </a:p>
              <a:p>
                <a:pPr algn="just"/>
                <a:r>
                  <a:rPr lang="en-US" sz="2400" b="1">
                    <a:latin typeface="Times New Roman" panose="02020603050405020304" pitchFamily="18" charset="0"/>
                    <a:cs typeface="Times New Roman" panose="02020603050405020304" pitchFamily="18" charset="0"/>
                  </a:rPr>
                  <a:t>[a] </a:t>
                </a:r>
                <a:r>
                  <a:rPr lang="en-US" sz="2400">
                    <a:latin typeface="Times New Roman" panose="02020603050405020304" pitchFamily="18" charset="0"/>
                    <a:cs typeface="Times New Roman" panose="02020603050405020304" pitchFamily="18" charset="0"/>
                  </a:rPr>
                  <a:t>when </a:t>
                </a: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 is too much maximum then cross-section of</a:t>
                </a:r>
              </a:p>
              <a:p>
                <a:pPr marL="0" indent="0" algn="just">
                  <a:buNone/>
                </a:pPr>
                <a:r>
                  <a:rPr lang="en-US" sz="2400">
                    <a:latin typeface="Times New Roman" panose="02020603050405020304" pitchFamily="18" charset="0"/>
                    <a:cs typeface="Times New Roman" panose="02020603050405020304" pitchFamily="18" charset="0"/>
                  </a:rPr>
                  <a:t>      waveguide is more so the device will be too bulky.</a:t>
                </a:r>
              </a:p>
              <a:p>
                <a:pPr algn="just"/>
                <a:r>
                  <a:rPr lang="en-US" sz="2400" b="1">
                    <a:latin typeface="Times New Roman" panose="02020603050405020304" pitchFamily="18" charset="0"/>
                    <a:cs typeface="Times New Roman" panose="02020603050405020304" pitchFamily="18" charset="0"/>
                  </a:rPr>
                  <a:t>[b] </a:t>
                </a:r>
                <a:r>
                  <a:rPr lang="en-US" sz="240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 is too minimum then cross-section of waveguide will be much less so it will be difficult for fabrication process.</a:t>
                </a:r>
              </a:p>
              <a:p>
                <a:endParaRPr lang="en-IN" sz="2400">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5290" y="787782"/>
                <a:ext cx="10173502" cy="5935235"/>
              </a:xfrm>
              <a:blipFill>
                <a:blip r:embed="rId2"/>
                <a:stretch>
                  <a:fillRect l="-1918" t="-3491" r="-659"/>
                </a:stretch>
              </a:blipFill>
            </p:spPr>
            <p:txBody>
              <a:bodyPr/>
              <a:lstStyle/>
              <a:p>
                <a:r>
                  <a:rPr lang="en-IN">
                    <a:noFill/>
                  </a:rPr>
                  <a:t> </a:t>
                </a:r>
              </a:p>
            </p:txBody>
          </p:sp>
        </mc:Fallback>
      </mc:AlternateContent>
      <p:cxnSp>
        <p:nvCxnSpPr>
          <p:cNvPr id="5" name="Straight Connector 4"/>
          <p:cNvCxnSpPr/>
          <p:nvPr/>
        </p:nvCxnSpPr>
        <p:spPr>
          <a:xfrm flipV="1">
            <a:off x="1645920" y="2760453"/>
            <a:ext cx="5384608" cy="5422"/>
          </a:xfrm>
          <a:prstGeom prst="line">
            <a:avLst/>
          </a:prstGeom>
        </p:spPr>
        <p:style>
          <a:lnRef idx="1">
            <a:schemeClr val="accent3"/>
          </a:lnRef>
          <a:fillRef idx="0">
            <a:schemeClr val="accent3"/>
          </a:fillRef>
          <a:effectRef idx="0">
            <a:schemeClr val="accent3"/>
          </a:effectRef>
          <a:fontRef idx="minor">
            <a:schemeClr val="tx1"/>
          </a:fontRef>
        </p:style>
      </p:cxnSp>
      <p:cxnSp>
        <p:nvCxnSpPr>
          <p:cNvPr id="7" name="Straight Connector 6"/>
          <p:cNvCxnSpPr/>
          <p:nvPr/>
        </p:nvCxnSpPr>
        <p:spPr>
          <a:xfrm>
            <a:off x="1645920" y="4814114"/>
            <a:ext cx="4418450" cy="8052"/>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A98A6277-6C87-4107-BFD4-0FB3C08F0941}" type="slidenum">
              <a:rPr lang="en-IN" smtClean="0"/>
              <a:pPr/>
              <a:t>13</a:t>
            </a:fld>
            <a:endParaRPr lang="en-IN"/>
          </a:p>
        </p:txBody>
      </p:sp>
    </p:spTree>
    <p:extLst>
      <p:ext uri="{BB962C8B-B14F-4D97-AF65-F5344CB8AC3E}">
        <p14:creationId xmlns:p14="http://schemas.microsoft.com/office/powerpoint/2010/main" val="445600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4128" y="724619"/>
                <a:ext cx="10455215" cy="6747335"/>
              </a:xfrm>
            </p:spPr>
            <p:txBody>
              <a:bodyPr>
                <a:normAutofit/>
              </a:bodyPr>
              <a:lstStyle/>
              <a:p>
                <a:pPr marL="0" indent="0" algn="just">
                  <a:buNone/>
                </a:pPr>
                <a:r>
                  <a:rPr lang="en-US" sz="2800" b="1">
                    <a:latin typeface="Times New Roman" panose="02020603050405020304" pitchFamily="18" charset="0"/>
                    <a:cs typeface="Times New Roman" panose="02020603050405020304" pitchFamily="18" charset="0"/>
                  </a:rPr>
                  <a:t>For Loss Coefficient (</a:t>
                </a:r>
                <a14:m>
                  <m:oMath xmlns:m="http://schemas.openxmlformats.org/officeDocument/2006/math">
                    <m:r>
                      <a:rPr lang="en-US" sz="2800" b="1" i="1">
                        <a:latin typeface="Cambria Math" panose="02040503050406030204" pitchFamily="18" charset="0"/>
                        <a:ea typeface="Cambria Math" panose="02040503050406030204" pitchFamily="18" charset="0"/>
                      </a:rPr>
                      <m:t>𝜶</m:t>
                    </m:r>
                  </m:oMath>
                </a14:m>
                <a:r>
                  <a:rPr lang="en-US" sz="2800" b="1">
                    <a:latin typeface="Times New Roman" panose="02020603050405020304" pitchFamily="18" charset="0"/>
                    <a:cs typeface="Times New Roman" panose="02020603050405020304" pitchFamily="18" charset="0"/>
                  </a:rPr>
                  <a:t>)</a:t>
                </a:r>
                <a:r>
                  <a:rPr lang="en-IN" sz="2800" b="1">
                    <a:latin typeface="Times New Roman" panose="02020603050405020304" pitchFamily="18" charset="0"/>
                    <a:cs typeface="Times New Roman" panose="02020603050405020304" pitchFamily="18" charset="0"/>
                  </a:rPr>
                  <a:t> :</a:t>
                </a:r>
              </a:p>
              <a:p>
                <a:pPr algn="just"/>
                <a:r>
                  <a:rPr lang="en-IN" sz="2400" b="1">
                    <a:latin typeface="Times New Roman" panose="02020603050405020304" pitchFamily="18" charset="0"/>
                    <a:cs typeface="Times New Roman" panose="02020603050405020304" pitchFamily="18" charset="0"/>
                  </a:rPr>
                  <a:t>[a] </a:t>
                </a:r>
                <a:r>
                  <a:rPr lang="en-IN" sz="2400">
                    <a:latin typeface="Times New Roman" panose="02020603050405020304" pitchFamily="18" charset="0"/>
                    <a:cs typeface="Times New Roman" panose="02020603050405020304" pitchFamily="18" charset="0"/>
                  </a:rPr>
                  <a:t>if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a:latin typeface="Times New Roman" panose="02020603050405020304" pitchFamily="18" charset="0"/>
                    <a:cs typeface="Times New Roman" panose="02020603050405020304" pitchFamily="18" charset="0"/>
                  </a:rPr>
                  <a:t> is too much maximum then device will be too much </a:t>
                </a:r>
                <a:r>
                  <a:rPr lang="en-US" sz="2400" err="1">
                    <a:latin typeface="Times New Roman" panose="02020603050405020304" pitchFamily="18" charset="0"/>
                    <a:cs typeface="Times New Roman" panose="02020603050405020304" pitchFamily="18" charset="0"/>
                  </a:rPr>
                  <a:t>lossy</a:t>
                </a:r>
                <a:r>
                  <a:rPr lang="en-US" sz="2400">
                    <a:latin typeface="Times New Roman" panose="02020603050405020304" pitchFamily="18" charset="0"/>
                    <a:cs typeface="Times New Roman" panose="02020603050405020304" pitchFamily="18" charset="0"/>
                  </a:rPr>
                  <a:t> and it will be not suitable for use.</a:t>
                </a:r>
              </a:p>
              <a:p>
                <a:pPr algn="just"/>
                <a:r>
                  <a:rPr lang="en-US" sz="2400" b="1">
                    <a:latin typeface="Times New Roman" panose="02020603050405020304" pitchFamily="18" charset="0"/>
                    <a:cs typeface="Times New Roman" panose="02020603050405020304" pitchFamily="18" charset="0"/>
                  </a:rPr>
                  <a:t>[b] </a:t>
                </a:r>
                <a:r>
                  <a:rPr lang="en-US" sz="2400">
                    <a:latin typeface="Times New Roman" panose="02020603050405020304" pitchFamily="18" charset="0"/>
                    <a:cs typeface="Times New Roman" panose="02020603050405020304" pitchFamily="18" charset="0"/>
                  </a:rPr>
                  <a:t>if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a:latin typeface="Times New Roman" panose="02020603050405020304" pitchFamily="18" charset="0"/>
                    <a:cs typeface="Times New Roman" panose="02020603050405020304" pitchFamily="18" charset="0"/>
                  </a:rPr>
                  <a:t> is too much minimum then  there will be technology limitation because of inheritance property of silicon.</a:t>
                </a:r>
              </a:p>
              <a:p>
                <a:pPr marL="0" indent="0" algn="just">
                  <a:buNone/>
                </a:pPr>
                <a:endParaRPr lang="en-US">
                  <a:latin typeface="Times New Roman" panose="02020603050405020304" pitchFamily="18" charset="0"/>
                  <a:cs typeface="Times New Roman" panose="02020603050405020304" pitchFamily="18" charset="0"/>
                </a:endParaRPr>
              </a:p>
              <a:p>
                <a:pPr marL="0" indent="0" algn="just">
                  <a:buNone/>
                </a:pPr>
                <a:r>
                  <a:rPr lang="en-US" sz="2800" b="1">
                    <a:latin typeface="Times New Roman" panose="02020603050405020304" pitchFamily="18" charset="0"/>
                    <a:cs typeface="Times New Roman" panose="02020603050405020304" pitchFamily="18" charset="0"/>
                  </a:rPr>
                  <a:t>For Radius of the Ring (r) :</a:t>
                </a:r>
              </a:p>
              <a:p>
                <a:pPr algn="just"/>
                <a:r>
                  <a:rPr lang="en-US" sz="2400" b="1">
                    <a:latin typeface="Times New Roman" panose="02020603050405020304" pitchFamily="18" charset="0"/>
                    <a:cs typeface="Times New Roman" panose="02020603050405020304" pitchFamily="18" charset="0"/>
                  </a:rPr>
                  <a:t>[a] </a:t>
                </a:r>
                <a:r>
                  <a:rPr lang="en-US" sz="2400">
                    <a:latin typeface="Times New Roman" panose="02020603050405020304" pitchFamily="18" charset="0"/>
                    <a:cs typeface="Times New Roman" panose="02020603050405020304" pitchFamily="18" charset="0"/>
                  </a:rPr>
                  <a:t>if the radius is too much maximum then density of the device will be much less. So  maximum radius of the ring is taken as </a:t>
                </a:r>
                <a:r>
                  <a:rPr lang="en-IN" sz="2400">
                    <a:latin typeface="Times New Roman" panose="02020603050405020304" pitchFamily="18" charset="0"/>
                    <a:cs typeface="Times New Roman" panose="02020603050405020304" pitchFamily="18" charset="0"/>
                  </a:rPr>
                  <a:t>7e-6.</a:t>
                </a:r>
                <a:endParaRPr lang="en-US" sz="2400">
                  <a:latin typeface="Times New Roman" panose="02020603050405020304" pitchFamily="18" charset="0"/>
                  <a:cs typeface="Times New Roman" panose="02020603050405020304" pitchFamily="18" charset="0"/>
                </a:endParaRPr>
              </a:p>
              <a:p>
                <a:pPr algn="just"/>
                <a:r>
                  <a:rPr lang="en-US" sz="2400" b="1">
                    <a:latin typeface="Times New Roman" panose="02020603050405020304" pitchFamily="18" charset="0"/>
                    <a:cs typeface="Times New Roman" panose="02020603050405020304" pitchFamily="18" charset="0"/>
                  </a:rPr>
                  <a:t>[b] </a:t>
                </a:r>
                <a:r>
                  <a:rPr lang="en-US" sz="2400">
                    <a:latin typeface="Times New Roman" panose="02020603050405020304" pitchFamily="18" charset="0"/>
                    <a:cs typeface="Times New Roman" panose="02020603050405020304" pitchFamily="18" charset="0"/>
                  </a:rPr>
                  <a:t>if the radius of the ring is taken too much minimum then device will be too small and it will be difficult for fabrication process. So minimum value of ring is taken as 3e-6.</a:t>
                </a:r>
                <a:endParaRPr lang="en-I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4128" y="724619"/>
                <a:ext cx="10455215" cy="6747335"/>
              </a:xfrm>
              <a:blipFill>
                <a:blip r:embed="rId2"/>
                <a:stretch>
                  <a:fillRect l="-1166" t="-994" r="-933"/>
                </a:stretch>
              </a:blipFill>
            </p:spPr>
            <p:txBody>
              <a:bodyPr/>
              <a:lstStyle/>
              <a:p>
                <a:r>
                  <a:rPr lang="en-IN">
                    <a:noFill/>
                  </a:rPr>
                  <a:t> </a:t>
                </a:r>
              </a:p>
            </p:txBody>
          </p:sp>
        </mc:Fallback>
      </mc:AlternateContent>
      <p:cxnSp>
        <p:nvCxnSpPr>
          <p:cNvPr id="5" name="Straight Connector 4"/>
          <p:cNvCxnSpPr/>
          <p:nvPr/>
        </p:nvCxnSpPr>
        <p:spPr>
          <a:xfrm flipV="1">
            <a:off x="1544128" y="1152907"/>
            <a:ext cx="4063452" cy="34505"/>
          </a:xfrm>
          <a:prstGeom prst="line">
            <a:avLst/>
          </a:prstGeom>
        </p:spPr>
        <p:style>
          <a:lnRef idx="1">
            <a:schemeClr val="accent3"/>
          </a:lnRef>
          <a:fillRef idx="0">
            <a:schemeClr val="accent3"/>
          </a:fillRef>
          <a:effectRef idx="0">
            <a:schemeClr val="accent3"/>
          </a:effectRef>
          <a:fontRef idx="minor">
            <a:schemeClr val="tx1"/>
          </a:fontRef>
        </p:style>
      </p:cxnSp>
      <p:cxnSp>
        <p:nvCxnSpPr>
          <p:cNvPr id="7" name="Straight Connector 6"/>
          <p:cNvCxnSpPr/>
          <p:nvPr/>
        </p:nvCxnSpPr>
        <p:spPr>
          <a:xfrm>
            <a:off x="1544128" y="3856008"/>
            <a:ext cx="4348124"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A98A6277-6C87-4107-BFD4-0FB3C08F0941}" type="slidenum">
              <a:rPr lang="en-IN" smtClean="0"/>
              <a:pPr/>
              <a:t>14</a:t>
            </a:fld>
            <a:endParaRPr lang="en-IN"/>
          </a:p>
        </p:txBody>
      </p:sp>
    </p:spTree>
    <p:extLst>
      <p:ext uri="{BB962C8B-B14F-4D97-AF65-F5344CB8AC3E}">
        <p14:creationId xmlns:p14="http://schemas.microsoft.com/office/powerpoint/2010/main" val="2732644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46271A-EEC9-42E5-99AC-5CFFB43E8265}"/>
              </a:ext>
            </a:extLst>
          </p:cNvPr>
          <p:cNvSpPr>
            <a:spLocks noGrp="1"/>
          </p:cNvSpPr>
          <p:nvPr>
            <p:ph type="title"/>
          </p:nvPr>
        </p:nvSpPr>
        <p:spPr>
          <a:xfrm>
            <a:off x="635726" y="615780"/>
            <a:ext cx="5265480" cy="873385"/>
          </a:xfrm>
        </p:spPr>
        <p:txBody>
          <a:bodyPr>
            <a:normAutofit/>
          </a:bodyPr>
          <a:lstStyle/>
          <a:p>
            <a:pPr algn="ctr"/>
            <a:r>
              <a:rPr lang="en-US" sz="4000" b="1" u="sng">
                <a:latin typeface="Times New Roman" panose="02020603050405020304" pitchFamily="18" charset="0"/>
                <a:cs typeface="Times New Roman" panose="02020603050405020304" pitchFamily="18" charset="0"/>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3E52C68-A647-4AE3-AA85-01B6058B225A}"/>
                  </a:ext>
                </a:extLst>
              </p:cNvPr>
              <p:cNvSpPr>
                <a:spLocks noGrp="1"/>
              </p:cNvSpPr>
              <p:nvPr>
                <p:ph idx="1"/>
              </p:nvPr>
            </p:nvSpPr>
            <p:spPr>
              <a:xfrm>
                <a:off x="1179441" y="1613213"/>
                <a:ext cx="10482469" cy="4832411"/>
              </a:xfrm>
              <a:noFill/>
            </p:spPr>
            <p:txBody>
              <a:bodyPr vert="horz" lIns="91440" tIns="45720" rIns="91440" bIns="45720" rtlCol="0" anchor="t">
                <a:normAutofit/>
              </a:bodyPr>
              <a:lstStyle/>
              <a:p>
                <a:pPr algn="just"/>
                <a:r>
                  <a:rPr lang="en-US" sz="2400">
                    <a:latin typeface="Times New Roman" panose="02020603050405020304" pitchFamily="18" charset="0"/>
                    <a:cs typeface="Times New Roman" panose="02020603050405020304" pitchFamily="18" charset="0"/>
                  </a:rPr>
                  <a:t>A ring resonator consists of a straight waveguide which interacts with a ring through a coupler section.</a:t>
                </a:r>
              </a:p>
              <a:p>
                <a:pPr algn="just"/>
                <a:r>
                  <a:rPr lang="en-US" sz="2400">
                    <a:latin typeface="Times New Roman" panose="02020603050405020304" pitchFamily="18" charset="0"/>
                    <a:cs typeface="Times New Roman" panose="02020603050405020304" pitchFamily="18" charset="0"/>
                  </a:rPr>
                  <a:t>The coupler section is used to feed a part of the light from the input waveguide to the ring and simultaneously the circulated light from the ring back again to add into output waveguide.</a:t>
                </a:r>
              </a:p>
              <a:p>
                <a:pPr algn="just"/>
                <a:r>
                  <a:rPr lang="en-US" sz="2400">
                    <a:latin typeface="Times New Roman" panose="02020603050405020304" pitchFamily="18" charset="0"/>
                    <a:cs typeface="Times New Roman" panose="02020603050405020304" pitchFamily="18" charset="0"/>
                  </a:rPr>
                  <a:t>In the coupler section, t is the self coupling coefficient and k is the cross-coupling coefficient.</a:t>
                </a:r>
              </a:p>
              <a:p>
                <a:pPr algn="just"/>
                <a:r>
                  <a:rPr lang="en-US" sz="2400">
                    <a:latin typeface="Times New Roman" panose="02020603050405020304" pitchFamily="18" charset="0"/>
                    <a:cs typeface="Times New Roman" panose="02020603050405020304" pitchFamily="18" charset="0"/>
                  </a:rPr>
                  <a:t>Assuming that the unidirectional mode of the resonator is excited, the interaction between bus waveguide and ring can be described by the matrix relation:</a:t>
                </a:r>
              </a:p>
              <a:p>
                <a:pPr marL="0" indent="0" algn="ctr">
                  <a:buNone/>
                </a:pPr>
                <a:r>
                  <a:rPr lang="en-US" sz="2400">
                    <a:cs typeface="Times New Roman" panose="02020603050405020304" pitchFamily="18" charset="0"/>
                  </a:rPr>
                  <a:t>    </a:t>
                </a:r>
                <a14:m>
                  <m:oMath xmlns:m="http://schemas.openxmlformats.org/officeDocument/2006/math">
                    <m:d>
                      <m:dPr>
                        <m:begChr m:val="["/>
                        <m:endChr m:val="]"/>
                        <m:ctrlPr>
                          <a:rPr lang="en-US" sz="24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400" i="1" smtClean="0">
                                <a:latin typeface="Cambria Math" panose="02040503050406030204" pitchFamily="18" charset="0"/>
                                <a:cs typeface="Times New Roman" panose="02020603050405020304" pitchFamily="18" charset="0"/>
                              </a:rPr>
                            </m:ctrlPr>
                          </m:mPr>
                          <m:mr>
                            <m:e>
                              <m:sSub>
                                <m:sSubPr>
                                  <m:ctrlPr>
                                    <a:rPr lang="en-US" sz="240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E</m:t>
                                  </m:r>
                                </m:e>
                                <m:sub>
                                  <m:r>
                                    <m:rPr>
                                      <m:sty m:val="p"/>
                                    </m:rPr>
                                    <a:rPr lang="en-US" sz="2400" b="0" i="0" smtClean="0">
                                      <a:latin typeface="Cambria Math" panose="02040503050406030204" pitchFamily="18" charset="0"/>
                                      <a:cs typeface="Times New Roman" panose="02020603050405020304" pitchFamily="18" charset="0"/>
                                    </a:rPr>
                                    <m:t>out</m:t>
                                  </m:r>
                                </m:sub>
                              </m:sSub>
                            </m:e>
                          </m:mr>
                          <m:mr>
                            <m:e>
                              <m:sSub>
                                <m:sSubPr>
                                  <m:ctrlPr>
                                    <a:rPr lang="en-US" sz="240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E</m:t>
                                  </m:r>
                                </m:e>
                                <m:sub>
                                  <m:r>
                                    <a:rPr lang="en-US" sz="2400" b="0" i="0" smtClean="0">
                                      <a:latin typeface="Cambria Math" panose="02040503050406030204" pitchFamily="18" charset="0"/>
                                      <a:cs typeface="Times New Roman" panose="02020603050405020304" pitchFamily="18" charset="0"/>
                                    </a:rPr>
                                    <m:t>2</m:t>
                                  </m:r>
                                </m:sub>
                              </m:sSub>
                            </m:e>
                          </m:mr>
                        </m:m>
                      </m:e>
                    </m:d>
                    <m:r>
                      <a:rPr lang="en-US" sz="2400" b="0" i="0" smtClean="0">
                        <a:latin typeface="Cambria Math" panose="02040503050406030204" pitchFamily="18" charset="0"/>
                        <a:cs typeface="Times New Roman" panose="02020603050405020304" pitchFamily="18" charset="0"/>
                      </a:rPr>
                      <m:t>=</m:t>
                    </m:r>
                    <m:d>
                      <m:dPr>
                        <m:begChr m:val="["/>
                        <m:endChr m:val="]"/>
                        <m:ctrlPr>
                          <a:rPr lang="en-US" sz="240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400" i="1" smtClean="0">
                                <a:latin typeface="Cambria Math" panose="02040503050406030204" pitchFamily="18" charset="0"/>
                                <a:cs typeface="Times New Roman" panose="02020603050405020304" pitchFamily="18" charset="0"/>
                              </a:rPr>
                            </m:ctrlPr>
                          </m:mPr>
                          <m:mr>
                            <m:e>
                              <m:r>
                                <m:rPr>
                                  <m:sty m:val="p"/>
                                  <m:brk m:alnAt="7"/>
                                </m:rPr>
                                <a:rPr lang="en-US" sz="2400" b="0" i="0" smtClean="0">
                                  <a:latin typeface="Cambria Math" panose="02040503050406030204" pitchFamily="18" charset="0"/>
                                  <a:cs typeface="Times New Roman" panose="02020603050405020304" pitchFamily="18" charset="0"/>
                                </a:rPr>
                                <m:t>t</m:t>
                              </m:r>
                            </m:e>
                            <m:e>
                              <m:r>
                                <m:rPr>
                                  <m:sty m:val="p"/>
                                </m:rPr>
                                <a:rPr lang="en-US" sz="2400" b="0" i="0" smtClean="0">
                                  <a:latin typeface="Cambria Math" panose="02040503050406030204" pitchFamily="18" charset="0"/>
                                  <a:cs typeface="Times New Roman" panose="02020603050405020304" pitchFamily="18" charset="0"/>
                                </a:rPr>
                                <m:t>k</m:t>
                              </m:r>
                            </m:e>
                          </m:mr>
                          <m:mr>
                            <m:e>
                              <m:sSup>
                                <m:sSupPr>
                                  <m:ctrlPr>
                                    <a:rPr lang="en-US" sz="2400" b="0" i="1" smtClean="0">
                                      <a:latin typeface="Cambria Math" panose="02040503050406030204" pitchFamily="18" charset="0"/>
                                      <a:cs typeface="Times New Roman" panose="02020603050405020304" pitchFamily="18" charset="0"/>
                                    </a:rPr>
                                  </m:ctrlPr>
                                </m:sSupPr>
                                <m:e>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k</m:t>
                                  </m:r>
                                </m:e>
                                <m:sup>
                                  <m:r>
                                    <a:rPr lang="en-US" sz="2400" b="0" i="0" smtClean="0">
                                      <a:latin typeface="Cambria Math" panose="02040503050406030204" pitchFamily="18" charset="0"/>
                                      <a:ea typeface="Cambria Math" panose="02040503050406030204" pitchFamily="18" charset="0"/>
                                      <a:cs typeface="Times New Roman" panose="02020603050405020304" pitchFamily="18" charset="0"/>
                                    </a:rPr>
                                    <m:t>∗</m:t>
                                  </m:r>
                                </m:sup>
                              </m:sSup>
                            </m:e>
                            <m:e>
                              <m:sSup>
                                <m:sSupPr>
                                  <m:ctrlPr>
                                    <a:rPr lang="en-US" sz="240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t</m:t>
                                  </m:r>
                                </m:e>
                                <m:sup>
                                  <m:r>
                                    <a:rPr lang="en-US" sz="2400" i="0" smtClean="0">
                                      <a:latin typeface="Cambria Math" panose="02040503050406030204" pitchFamily="18" charset="0"/>
                                      <a:ea typeface="Cambria Math" panose="02040503050406030204" pitchFamily="18" charset="0"/>
                                      <a:cs typeface="Times New Roman" panose="02020603050405020304" pitchFamily="18" charset="0"/>
                                    </a:rPr>
                                    <m:t>∗</m:t>
                                  </m:r>
                                </m:sup>
                              </m:sSup>
                            </m:e>
                          </m:mr>
                        </m:m>
                      </m:e>
                    </m:d>
                    <m:d>
                      <m:dPr>
                        <m:begChr m:val="["/>
                        <m:endChr m:val="]"/>
                        <m:ctrlPr>
                          <a:rPr lang="en-US" sz="24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400" i="1" smtClean="0">
                                <a:latin typeface="Cambria Math" panose="02040503050406030204" pitchFamily="18" charset="0"/>
                                <a:cs typeface="Times New Roman" panose="02020603050405020304" pitchFamily="18" charset="0"/>
                              </a:rPr>
                            </m:ctrlPr>
                          </m:mPr>
                          <m:mr>
                            <m:e>
                              <m:sSub>
                                <m:sSubPr>
                                  <m:ctrlPr>
                                    <a:rPr lang="en-US" sz="240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E</m:t>
                                  </m:r>
                                </m:e>
                                <m:sub>
                                  <m:r>
                                    <m:rPr>
                                      <m:sty m:val="p"/>
                                    </m:rPr>
                                    <a:rPr lang="en-US" sz="2400" b="0" i="0" smtClean="0">
                                      <a:latin typeface="Cambria Math" panose="02040503050406030204" pitchFamily="18" charset="0"/>
                                      <a:cs typeface="Times New Roman" panose="02020603050405020304" pitchFamily="18" charset="0"/>
                                    </a:rPr>
                                    <m:t>in</m:t>
                                  </m:r>
                                </m:sub>
                              </m:sSub>
                            </m:e>
                          </m:mr>
                          <m:mr>
                            <m:e>
                              <m:sSub>
                                <m:sSubPr>
                                  <m:ctrlPr>
                                    <a:rPr lang="en-US" sz="240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E</m:t>
                                  </m:r>
                                </m:e>
                                <m:sub>
                                  <m:r>
                                    <a:rPr lang="en-US" sz="2400" b="0" i="0" smtClean="0">
                                      <a:latin typeface="Cambria Math" panose="02040503050406030204" pitchFamily="18" charset="0"/>
                                      <a:cs typeface="Times New Roman" panose="02020603050405020304" pitchFamily="18" charset="0"/>
                                    </a:rPr>
                                    <m:t>3</m:t>
                                  </m:r>
                                </m:sub>
                              </m:sSub>
                            </m:e>
                          </m:mr>
                        </m:m>
                      </m:e>
                    </m:d>
                  </m:oMath>
                </a14:m>
                <a:r>
                  <a:rPr lang="en-US" sz="2400">
                    <a:latin typeface="Times New Roman" panose="02020603050405020304" pitchFamily="18" charset="0"/>
                    <a:cs typeface="Times New Roman" panose="02020603050405020304" pitchFamily="18" charset="0"/>
                  </a:rPr>
                  <a:t>                    	  eq.(c)</a:t>
                </a:r>
              </a:p>
              <a:p>
                <a:endParaRPr lang="en-US" sz="2400">
                  <a:latin typeface="Times New Roman" panose="02020603050405020304" pitchFamily="18" charset="0"/>
                  <a:cs typeface="Times New Roman" panose="02020603050405020304" pitchFamily="18" charset="0"/>
                </a:endParaRPr>
              </a:p>
              <a:p>
                <a:pPr marL="2286000" lvl="5" indent="0">
                  <a:buNone/>
                </a:pPr>
                <a:endParaRPr lang="en-US" sz="2400">
                  <a:latin typeface="Times New Roman" panose="02020603050405020304" pitchFamily="18" charset="0"/>
                  <a:cs typeface="Times New Roman" panose="02020603050405020304" pitchFamily="18" charset="0"/>
                </a:endParaRPr>
              </a:p>
              <a:p>
                <a:pPr marL="2286000" lvl="5" indent="0">
                  <a:buNone/>
                </a:pPr>
                <a:endParaRPr lang="en-US" sz="2400">
                  <a:latin typeface="Times New Roman" panose="02020603050405020304" pitchFamily="18" charset="0"/>
                  <a:cs typeface="Times New Roman" panose="02020603050405020304" pitchFamily="18" charset="0"/>
                </a:endParaRPr>
              </a:p>
              <a:p>
                <a:pPr marL="2286000" lvl="5" indent="0">
                  <a:buNone/>
                </a:pPr>
                <a:endParaRPr lang="en-US" sz="2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3E52C68-A647-4AE3-AA85-01B6058B225A}"/>
                  </a:ext>
                </a:extLst>
              </p:cNvPr>
              <p:cNvSpPr>
                <a:spLocks noGrp="1" noRot="1" noChangeAspect="1" noMove="1" noResize="1" noEditPoints="1" noAdjustHandles="1" noChangeArrowheads="1" noChangeShapeType="1" noTextEdit="1"/>
              </p:cNvSpPr>
              <p:nvPr>
                <p:ph idx="1"/>
              </p:nvPr>
            </p:nvSpPr>
            <p:spPr>
              <a:xfrm>
                <a:off x="1179441" y="1613213"/>
                <a:ext cx="10482469" cy="4832411"/>
              </a:xfrm>
              <a:blipFill>
                <a:blip r:embed="rId2"/>
                <a:stretch>
                  <a:fillRect l="-814" t="-1010" r="-87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A98A6277-6C87-4107-BFD4-0FB3C08F0941}" type="slidenum">
              <a:rPr lang="en-IN" smtClean="0"/>
              <a:pPr/>
              <a:t>15</a:t>
            </a:fld>
            <a:endParaRPr lang="en-IN"/>
          </a:p>
        </p:txBody>
      </p:sp>
    </p:spTree>
    <p:extLst>
      <p:ext uri="{BB962C8B-B14F-4D97-AF65-F5344CB8AC3E}">
        <p14:creationId xmlns:p14="http://schemas.microsoft.com/office/powerpoint/2010/main" val="792873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2E2D654-946F-437D-B715-49D868AA929F}"/>
                  </a:ext>
                </a:extLst>
              </p:cNvPr>
              <p:cNvSpPr>
                <a:spLocks noGrp="1"/>
              </p:cNvSpPr>
              <p:nvPr>
                <p:ph idx="1"/>
              </p:nvPr>
            </p:nvSpPr>
            <p:spPr>
              <a:xfrm>
                <a:off x="1369261" y="1301637"/>
                <a:ext cx="10482470" cy="5662634"/>
              </a:xfrm>
            </p:spPr>
            <p:txBody>
              <a:bodyPr>
                <a:normAutofit/>
              </a:bodyPr>
              <a:lstStyle/>
              <a:p>
                <a:pPr marL="114300" indent="0" algn="just">
                  <a:buNone/>
                </a:pPr>
                <a:r>
                  <a:rPr lang="en-US" sz="240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cs typeface="Times New Roman" panose="02020603050405020304" pitchFamily="18" charset="0"/>
                          </a:rPr>
                          <m:t>E</m:t>
                        </m:r>
                      </m:e>
                      <m:sub>
                        <m:r>
                          <a:rPr lang="en-US" sz="2400" b="0" i="0" smtClean="0">
                            <a:latin typeface="Cambria Math" panose="02040503050406030204" pitchFamily="18" charset="0"/>
                            <a:cs typeface="Times New Roman" panose="02020603050405020304" pitchFamily="18" charset="0"/>
                          </a:rPr>
                          <m:t>2</m:t>
                        </m:r>
                      </m:sub>
                    </m:sSub>
                  </m:oMath>
                </a14:m>
                <a:r>
                  <a:rPr lang="en-US" sz="2400">
                    <a:latin typeface="Times New Roman" panose="02020603050405020304" pitchFamily="18" charset="0"/>
                    <a:cs typeface="Times New Roman" panose="02020603050405020304" pitchFamily="18" charset="0"/>
                  </a:rPr>
                  <a:t> is related to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m:rPr>
                            <m:sty m:val="p"/>
                          </m:rPr>
                          <a:rPr lang="en-US" sz="2400">
                            <a:latin typeface="Cambria Math" panose="02040503050406030204" pitchFamily="18" charset="0"/>
                            <a:cs typeface="Times New Roman" panose="02020603050405020304" pitchFamily="18" charset="0"/>
                          </a:rPr>
                          <m:t>E</m:t>
                        </m:r>
                      </m:e>
                      <m:sub>
                        <m:r>
                          <a:rPr lang="en-US" sz="2400" b="0" i="0" smtClean="0">
                            <a:latin typeface="Cambria Math" panose="02040503050406030204" pitchFamily="18" charset="0"/>
                            <a:cs typeface="Times New Roman" panose="02020603050405020304" pitchFamily="18" charset="0"/>
                          </a:rPr>
                          <m:t>3</m:t>
                        </m:r>
                      </m:sub>
                    </m:sSub>
                  </m:oMath>
                </a14:m>
                <a:r>
                  <a:rPr lang="en-US" sz="2400">
                    <a:latin typeface="Times New Roman" panose="02020603050405020304" pitchFamily="18" charset="0"/>
                    <a:cs typeface="Times New Roman" panose="02020603050405020304" pitchFamily="18" charset="0"/>
                  </a:rPr>
                  <a:t> by the following equation:</a:t>
                </a:r>
              </a:p>
              <a:p>
                <a:pPr marL="114300" indent="0" algn="ctr">
                  <a:buNone/>
                </a:pPr>
                <a:r>
                  <a:rPr lang="en-US" sz="240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m:rPr>
                            <m:sty m:val="p"/>
                          </m:rPr>
                          <a:rPr lang="en-US" sz="2400">
                            <a:latin typeface="Cambria Math" panose="02040503050406030204" pitchFamily="18" charset="0"/>
                            <a:cs typeface="Times New Roman" panose="02020603050405020304" pitchFamily="18" charset="0"/>
                          </a:rPr>
                          <m:t>E</m:t>
                        </m:r>
                      </m:e>
                      <m:sub>
                        <m:r>
                          <a:rPr lang="en-US" sz="2400" b="0" i="0" smtClean="0">
                            <a:latin typeface="Cambria Math" panose="02040503050406030204" pitchFamily="18" charset="0"/>
                            <a:cs typeface="Times New Roman" panose="02020603050405020304" pitchFamily="18" charset="0"/>
                          </a:rPr>
                          <m:t>3</m:t>
                        </m:r>
                      </m:sub>
                    </m:sSub>
                    <m:r>
                      <a:rPr lang="en-US" sz="2400" b="0" i="0" smtClean="0">
                        <a:latin typeface="Cambria Math" panose="02040503050406030204" pitchFamily="18" charset="0"/>
                        <a:cs typeface="Times New Roman" panose="02020603050405020304" pitchFamily="18" charset="0"/>
                      </a:rPr>
                      <m:t> </m:t>
                    </m:r>
                  </m:oMath>
                </a14:m>
                <a:r>
                  <a:rPr lang="en-IN" sz="2400">
                    <a:latin typeface="Times New Roman" panose="02020603050405020304" pitchFamily="18" charset="0"/>
                    <a:cs typeface="Times New Roman" panose="02020603050405020304" pitchFamily="18" charset="0"/>
                  </a:rPr>
                  <a:t>= </a:t>
                </a:r>
                <a:r>
                  <a:rPr lang="en-IN" sz="2400">
                    <a:latin typeface="Times New Roman" panose="02020603050405020304" pitchFamily="18" charset="0"/>
                    <a:ea typeface="Cambria Math" panose="02040503050406030204" pitchFamily="18" charset="0"/>
                    <a:cs typeface="Times New Roman" panose="02020603050405020304" pitchFamily="18" charset="0"/>
                  </a:rPr>
                  <a:t>a</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m:rPr>
                            <m:sty m:val="p"/>
                          </m:rPr>
                          <a:rPr lang="en-US" sz="2400">
                            <a:latin typeface="Cambria Math" panose="02040503050406030204" pitchFamily="18" charset="0"/>
                            <a:cs typeface="Times New Roman" panose="02020603050405020304" pitchFamily="18" charset="0"/>
                          </a:rPr>
                          <m:t>E</m:t>
                        </m:r>
                      </m:e>
                      <m:sub>
                        <m:r>
                          <a:rPr lang="en-US" sz="2400">
                            <a:latin typeface="Cambria Math" panose="02040503050406030204" pitchFamily="18" charset="0"/>
                            <a:cs typeface="Times New Roman" panose="02020603050405020304" pitchFamily="18" charset="0"/>
                          </a:rPr>
                          <m:t>2</m:t>
                        </m:r>
                      </m:sub>
                    </m:sSub>
                    <m:sSup>
                      <m:sSupPr>
                        <m:ctrlPr>
                          <a:rPr lang="en-IN" sz="2400" i="1" smtClean="0">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r>
                          <a:rPr lang="en-IN" sz="2400" i="1">
                            <a:latin typeface="Cambria Math" panose="02040503050406030204" pitchFamily="18" charset="0"/>
                          </a:rPr>
                          <m:t>𝑗</m:t>
                        </m:r>
                        <m:r>
                          <m:rPr>
                            <m:nor/>
                          </m:rPr>
                          <a:rPr lang="el-GR" sz="2400" smtClean="0">
                            <a:latin typeface="Times New Roman" panose="02020603050405020304" pitchFamily="18" charset="0"/>
                            <a:cs typeface="Times New Roman" panose="02020603050405020304" pitchFamily="18" charset="0"/>
                          </a:rPr>
                          <m:t>θ</m:t>
                        </m:r>
                      </m:sup>
                    </m:sSup>
                  </m:oMath>
                </a14:m>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eq.(d)</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2400">
                    <a:latin typeface="Times New Roman" panose="02020603050405020304" pitchFamily="18" charset="0"/>
                    <a:cs typeface="Times New Roman" panose="02020603050405020304" pitchFamily="18" charset="0"/>
                  </a:rPr>
                  <a:t>and </a:t>
                </a:r>
                <a:r>
                  <a:rPr lang="en-US" sz="2400">
                    <a:latin typeface="Times New Roman" panose="02020603050405020304" pitchFamily="18" charset="0"/>
                    <a:ea typeface="Cambria Math" panose="02040503050406030204" pitchFamily="18" charset="0"/>
                    <a:cs typeface="Times New Roman" panose="02020603050405020304" pitchFamily="18" charset="0"/>
                  </a:rPr>
                  <a:t>a</a:t>
                </a:r>
                <a:r>
                  <a:rPr lang="en-US" sz="240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40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r>
                          <a:rPr lang="en-IN" sz="2400" b="0" i="1" smtClean="0">
                            <a:latin typeface="Cambria Math" panose="02040503050406030204" pitchFamily="18" charset="0"/>
                            <a:ea typeface="Cambria Math" panose="02040503050406030204" pitchFamily="18" charset="0"/>
                          </a:rPr>
                          <m:t>𝐿</m:t>
                        </m:r>
                      </m:sup>
                    </m:sSup>
                  </m:oMath>
                </a14:m>
                <a:r>
                  <a:rPr lang="en-US" sz="2400">
                    <a:latin typeface="Times New Roman" panose="02020603050405020304" pitchFamily="18" charset="0"/>
                    <a:cs typeface="Times New Roman" panose="02020603050405020304" pitchFamily="18" charset="0"/>
                  </a:rPr>
                  <a:t>is the round trip loss factor with a loss coefficient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a:latin typeface="Times New Roman" panose="02020603050405020304" pitchFamily="18" charset="0"/>
                    <a:cs typeface="Times New Roman" panose="02020603050405020304" pitchFamily="18" charset="0"/>
                  </a:rPr>
                  <a:t>, L is the perimeter of the ring, </a:t>
                </a:r>
                <a14:m>
                  <m:oMath xmlns:m="http://schemas.openxmlformats.org/officeDocument/2006/math">
                    <m:r>
                      <m:rPr>
                        <m:sty m:val="p"/>
                      </m:rPr>
                      <a:rPr lang="en-US" sz="2400" i="0" smtClean="0">
                        <a:latin typeface="Cambria Math" panose="02040503050406030204" pitchFamily="18" charset="0"/>
                        <a:ea typeface="Cambria Math" panose="02040503050406030204" pitchFamily="18" charset="0"/>
                        <a:cs typeface="Times New Roman" panose="02020603050405020304" pitchFamily="18" charset="0"/>
                      </a:rPr>
                      <m:t>θ</m:t>
                    </m:r>
                  </m:oMath>
                </a14:m>
                <a:r>
                  <a:rPr lang="en-US" sz="2400">
                    <a:latin typeface="Times New Roman" panose="02020603050405020304" pitchFamily="18" charset="0"/>
                    <a:cs typeface="Times New Roman" panose="02020603050405020304" pitchFamily="18" charset="0"/>
                  </a:rPr>
                  <a:t>=2π</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𝑒𝑓𝑓</m:t>
                        </m:r>
                      </m:sub>
                    </m:sSub>
                    <m:r>
                      <a:rPr lang="en-US" sz="2400" b="0" i="0" smtClean="0">
                        <a:latin typeface="Cambria Math" panose="02040503050406030204" pitchFamily="18" charset="0"/>
                      </a:rPr>
                      <m:t> </m:t>
                    </m:r>
                  </m:oMath>
                </a14:m>
                <a:r>
                  <a:rPr lang="en-US" sz="2400">
                    <a:latin typeface="Times New Roman" panose="02020603050405020304" pitchFamily="18" charset="0"/>
                    <a:cs typeface="Times New Roman" panose="02020603050405020304" pitchFamily="18" charset="0"/>
                  </a:rPr>
                  <a:t>(L/λ) is the round trip phase factor,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f is the effective index of the waveguide and λ is the wavelength of operation.</a:t>
                </a:r>
              </a:p>
              <a:p>
                <a:pPr marL="0" indent="0" algn="just">
                  <a:buNone/>
                </a:pPr>
                <a:endParaRPr lang="en-US" sz="2400">
                  <a:latin typeface="Times New Roman" panose="02020603050405020304" pitchFamily="18" charset="0"/>
                  <a:cs typeface="Times New Roman" panose="02020603050405020304" pitchFamily="18" charset="0"/>
                </a:endParaRPr>
              </a:p>
              <a:p>
                <a:pPr marL="0" indent="0" algn="just">
                  <a:buNone/>
                </a:pPr>
                <a:r>
                  <a:rPr lang="en-US" sz="2400">
                    <a:latin typeface="Times New Roman" panose="02020603050405020304" pitchFamily="18" charset="0"/>
                    <a:cs typeface="Times New Roman" panose="02020603050405020304" pitchFamily="18" charset="0"/>
                  </a:rPr>
                  <a:t>Using eq.(a) and eq.(b), the transmitted power at the output can be written as :</a:t>
                </a:r>
              </a:p>
              <a:p>
                <a:pPr marL="0" indent="0">
                  <a:buNone/>
                </a:pPr>
                <a:endParaRPr lang="en-US" sz="240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2400" i="1" smtClean="0">
                            <a:latin typeface="Cambria Math" panose="02040503050406030204" pitchFamily="18" charset="0"/>
                          </a:rPr>
                        </m:ctrlPr>
                      </m:sSubPr>
                      <m:e>
                        <m:r>
                          <m:rPr>
                            <m:sty m:val="p"/>
                          </m:rPr>
                          <a:rPr lang="en-IN" sz="2400" b="0" i="0" smtClean="0">
                            <a:latin typeface="Cambria Math" panose="02040503050406030204" pitchFamily="18" charset="0"/>
                          </a:rPr>
                          <m:t>P</m:t>
                        </m:r>
                      </m:e>
                      <m:sub>
                        <m:r>
                          <m:rPr>
                            <m:sty m:val="p"/>
                          </m:rPr>
                          <a:rPr lang="en-IN" sz="2400" b="0" i="0" smtClean="0">
                            <a:latin typeface="Cambria Math" panose="02040503050406030204" pitchFamily="18" charset="0"/>
                          </a:rPr>
                          <m:t>out</m:t>
                        </m:r>
                      </m:sub>
                    </m:sSub>
                  </m:oMath>
                </a14:m>
                <a:r>
                  <a:rPr lang="en-US" sz="240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smtClean="0">
                            <a:latin typeface="Cambria Math" panose="02040503050406030204" pitchFamily="18" charset="0"/>
                          </a:rPr>
                        </m:ctrlPr>
                      </m:fPr>
                      <m:num>
                        <m:sSup>
                          <m:sSupPr>
                            <m:ctrlPr>
                              <a:rPr lang="en-IN" sz="2400" i="1">
                                <a:latin typeface="Cambria Math" panose="02040503050406030204" pitchFamily="18" charset="0"/>
                                <a:cs typeface="Times New Roman" panose="02020603050405020304" pitchFamily="18" charset="0"/>
                              </a:rPr>
                            </m:ctrlPr>
                          </m:sSupPr>
                          <m:e>
                            <m:r>
                              <m:rPr>
                                <m:sty m:val="p"/>
                              </m:rPr>
                              <a:rPr lang="en-US" sz="2400" b="0" i="0">
                                <a:latin typeface="Cambria Math" panose="02040503050406030204" pitchFamily="18" charset="0"/>
                                <a:cs typeface="Times New Roman" panose="02020603050405020304" pitchFamily="18" charset="0"/>
                              </a:rPr>
                              <m:t>a</m:t>
                            </m:r>
                          </m:e>
                          <m:sup>
                            <m:r>
                              <a:rPr lang="en-IN" sz="2400" b="0" i="0">
                                <a:latin typeface="Cambria Math" panose="02040503050406030204" pitchFamily="18" charset="0"/>
                                <a:cs typeface="Times New Roman" panose="02020603050405020304" pitchFamily="18" charset="0"/>
                              </a:rPr>
                              <m:t>2</m:t>
                            </m:r>
                          </m:sup>
                        </m:sSup>
                        <m:r>
                          <a:rPr lang="en-US" sz="2400" b="0" i="0">
                            <a:latin typeface="Cambria Math" panose="02040503050406030204" pitchFamily="18" charset="0"/>
                            <a:cs typeface="Times New Roman" panose="02020603050405020304" pitchFamily="18" charset="0"/>
                          </a:rPr>
                          <m:t>−2</m:t>
                        </m:r>
                        <m:r>
                          <m:rPr>
                            <m:sty m:val="p"/>
                          </m:rPr>
                          <a:rPr lang="en-US" sz="2400" b="0" i="0">
                            <a:latin typeface="Cambria Math" panose="02040503050406030204" pitchFamily="18" charset="0"/>
                            <a:cs typeface="Times New Roman" panose="02020603050405020304" pitchFamily="18" charset="0"/>
                          </a:rPr>
                          <m:t>atcos</m:t>
                        </m:r>
                        <m:d>
                          <m:dPr>
                            <m:ctrlPr>
                              <a:rPr lang="en-US" sz="2400" i="1">
                                <a:latin typeface="Cambria Math" panose="02040503050406030204" pitchFamily="18" charset="0"/>
                                <a:cs typeface="Times New Roman" panose="02020603050405020304" pitchFamily="18" charset="0"/>
                              </a:rPr>
                            </m:ctrlPr>
                          </m:dPr>
                          <m:e>
                            <m:r>
                              <m:rPr>
                                <m:sty m:val="p"/>
                              </m:rPr>
                              <a:rPr lang="en-US" sz="2400" b="0" i="0">
                                <a:latin typeface="Cambria Math" panose="02040503050406030204" pitchFamily="18" charset="0"/>
                                <a:ea typeface="Cambria Math" panose="02040503050406030204" pitchFamily="18" charset="0"/>
                                <a:cs typeface="Times New Roman" panose="02020603050405020304" pitchFamily="18" charset="0"/>
                              </a:rPr>
                              <m:t>θ</m:t>
                            </m:r>
                          </m:e>
                        </m:d>
                        <m:r>
                          <a:rPr lang="en-US" sz="2400" b="0" i="0"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fr-FR" sz="2400">
                            <a:latin typeface="Times New Roman" panose="02020603050405020304" pitchFamily="18" charset="0"/>
                            <a:cs typeface="Times New Roman" panose="02020603050405020304" pitchFamily="18" charset="0"/>
                          </a:rPr>
                          <m:t>+</m:t>
                        </m:r>
                        <m:r>
                          <m:rPr>
                            <m:nor/>
                          </m:rPr>
                          <a:rPr lang="en-US" sz="2400" smtClean="0">
                            <a:latin typeface="Times New Roman" panose="02020603050405020304" pitchFamily="18" charset="0"/>
                            <a:cs typeface="Times New Roman" panose="02020603050405020304" pitchFamily="18" charset="0"/>
                          </a:rPr>
                          <m:t> </m:t>
                        </m:r>
                        <m:sSup>
                          <m:sSupPr>
                            <m:ctrlPr>
                              <a:rPr lang="fr-FR" sz="2400" i="1" smtClean="0">
                                <a:latin typeface="Cambria Math" panose="02040503050406030204" pitchFamily="18" charset="0"/>
                                <a:cs typeface="Times New Roman" panose="02020603050405020304" pitchFamily="18" charset="0"/>
                              </a:rPr>
                            </m:ctrlPr>
                          </m:sSupPr>
                          <m:e>
                            <m:r>
                              <m:rPr>
                                <m:sty m:val="p"/>
                              </m:rPr>
                              <a:rPr lang="en-US" sz="2400" b="0" i="0" smtClean="0">
                                <a:latin typeface="Cambria Math" panose="02040503050406030204" pitchFamily="18" charset="0"/>
                                <a:cs typeface="Times New Roman" panose="02020603050405020304" pitchFamily="18" charset="0"/>
                              </a:rPr>
                              <m:t>t</m:t>
                            </m:r>
                          </m:e>
                          <m:sup>
                            <m:r>
                              <a:rPr lang="en-US" sz="2400" b="0" i="0" smtClean="0">
                                <a:latin typeface="Cambria Math" panose="02040503050406030204" pitchFamily="18" charset="0"/>
                                <a:cs typeface="Times New Roman" panose="02020603050405020304" pitchFamily="18" charset="0"/>
                              </a:rPr>
                              <m:t>2</m:t>
                            </m:r>
                          </m:sup>
                        </m:sSup>
                      </m:num>
                      <m:den>
                        <m:r>
                          <a:rPr lang="en-US" sz="2400" b="0" i="0" smtClean="0">
                            <a:latin typeface="Cambria Math" panose="02040503050406030204" pitchFamily="18" charset="0"/>
                          </a:rPr>
                          <m:t>1−</m:t>
                        </m:r>
                        <m:r>
                          <a:rPr lang="en-US" sz="2400" b="0" i="0">
                            <a:latin typeface="Cambria Math" panose="02040503050406030204" pitchFamily="18" charset="0"/>
                            <a:cs typeface="Times New Roman" panose="02020603050405020304" pitchFamily="18" charset="0"/>
                          </a:rPr>
                          <m:t>2</m:t>
                        </m:r>
                        <m:r>
                          <m:rPr>
                            <m:sty m:val="p"/>
                          </m:rPr>
                          <a:rPr lang="en-US" sz="2400" b="0" i="0">
                            <a:latin typeface="Cambria Math" panose="02040503050406030204" pitchFamily="18" charset="0"/>
                            <a:cs typeface="Times New Roman" panose="02020603050405020304" pitchFamily="18" charset="0"/>
                          </a:rPr>
                          <m:t>atcos</m:t>
                        </m:r>
                        <m:r>
                          <a:rPr lang="en-US" sz="2400" b="0" i="0">
                            <a:latin typeface="Cambria Math" panose="02040503050406030204" pitchFamily="18" charset="0"/>
                            <a:cs typeface="Times New Roman" panose="02020603050405020304" pitchFamily="18" charset="0"/>
                          </a:rPr>
                          <m:t>(</m:t>
                        </m:r>
                        <m:r>
                          <m:rPr>
                            <m:sty m:val="p"/>
                          </m:rPr>
                          <a:rPr lang="en-US" sz="2400" b="0" i="0">
                            <a:latin typeface="Cambria Math" panose="02040503050406030204" pitchFamily="18" charset="0"/>
                            <a:ea typeface="Cambria Math" panose="02040503050406030204" pitchFamily="18" charset="0"/>
                            <a:cs typeface="Times New Roman" panose="02020603050405020304" pitchFamily="18" charset="0"/>
                          </a:rPr>
                          <m:t>θ</m:t>
                        </m:r>
                        <m:r>
                          <a:rPr lang="en-US" sz="2400" b="0" i="0">
                            <a:latin typeface="Cambria Math" panose="02040503050406030204" pitchFamily="18" charset="0"/>
                            <a:cs typeface="Times New Roman" panose="02020603050405020304" pitchFamily="18" charset="0"/>
                          </a:rPr>
                          <m:t>)</m:t>
                        </m:r>
                        <m:r>
                          <m:rPr>
                            <m:nor/>
                          </m:rPr>
                          <a:rPr lang="en-US" sz="2400" smtClean="0">
                            <a:latin typeface="Cambria Math" panose="02040503050406030204" pitchFamily="18" charset="0"/>
                            <a:cs typeface="Times New Roman" panose="02020603050405020304" pitchFamily="18" charset="0"/>
                          </a:rPr>
                          <m:t> </m:t>
                        </m:r>
                        <m:r>
                          <m:rPr>
                            <m:nor/>
                          </m:rPr>
                          <a:rPr lang="fr-FR" sz="2400">
                            <a:latin typeface="Times New Roman" panose="02020603050405020304" pitchFamily="18" charset="0"/>
                            <a:cs typeface="Times New Roman" panose="02020603050405020304" pitchFamily="18" charset="0"/>
                          </a:rPr>
                          <m:t>+</m:t>
                        </m:r>
                        <m:r>
                          <m:rPr>
                            <m:nor/>
                          </m:rPr>
                          <a:rPr lang="en-US" sz="2400" smtClean="0">
                            <a:latin typeface="Times New Roman" panose="02020603050405020304" pitchFamily="18" charset="0"/>
                            <a:cs typeface="Times New Roman" panose="02020603050405020304" pitchFamily="18" charset="0"/>
                          </a:rPr>
                          <m:t> </m:t>
                        </m:r>
                        <m:sSup>
                          <m:sSupPr>
                            <m:ctrlPr>
                              <a:rPr lang="en-US" sz="2400" i="1">
                                <a:latin typeface="Cambria Math" panose="02040503050406030204" pitchFamily="18" charset="0"/>
                              </a:rPr>
                            </m:ctrlPr>
                          </m:sSupPr>
                          <m:e>
                            <m:r>
                              <m:rPr>
                                <m:sty m:val="p"/>
                              </m:rPr>
                              <a:rPr lang="en-IN" sz="2400" b="0" i="0" smtClean="0">
                                <a:latin typeface="Cambria Math" panose="02040503050406030204" pitchFamily="18" charset="0"/>
                              </a:rPr>
                              <m:t>a</m:t>
                            </m:r>
                          </m:e>
                          <m:sup>
                            <m:r>
                              <a:rPr lang="en-IN" sz="2400" b="0" i="0" smtClean="0">
                                <a:latin typeface="Cambria Math" panose="02040503050406030204" pitchFamily="18" charset="0"/>
                              </a:rPr>
                              <m:t>2</m:t>
                            </m:r>
                          </m:sup>
                        </m:sSup>
                        <m:sSup>
                          <m:sSupPr>
                            <m:ctrlPr>
                              <a:rPr lang="en-US" sz="2400" i="1">
                                <a:latin typeface="Cambria Math" panose="02040503050406030204" pitchFamily="18" charset="0"/>
                              </a:rPr>
                            </m:ctrlPr>
                          </m:sSupPr>
                          <m:e>
                            <m:r>
                              <m:rPr>
                                <m:sty m:val="p"/>
                              </m:rPr>
                              <a:rPr lang="en-IN" sz="2400" b="0" i="0" smtClean="0">
                                <a:latin typeface="Cambria Math" panose="02040503050406030204" pitchFamily="18" charset="0"/>
                              </a:rPr>
                              <m:t>t</m:t>
                            </m:r>
                          </m:e>
                          <m:sup>
                            <m:r>
                              <a:rPr lang="en-IN" sz="2400" b="0" i="0" smtClean="0">
                                <a:latin typeface="Cambria Math" panose="02040503050406030204" pitchFamily="18" charset="0"/>
                              </a:rPr>
                              <m:t>2</m:t>
                            </m:r>
                          </m:sup>
                        </m:sSup>
                      </m:den>
                    </m:f>
                  </m:oMath>
                </a14:m>
                <a:r>
                  <a:rPr lang="en-US" sz="2400">
                    <a:latin typeface="Times New Roman" panose="02020603050405020304" pitchFamily="18" charset="0"/>
                    <a:ea typeface="Times New Roman" panose="02020603050405020304" pitchFamily="18" charset="0"/>
                    <a:cs typeface="Times New Roman" panose="02020603050405020304" pitchFamily="18" charset="0"/>
                  </a:rPr>
                  <a:t>                 eq.(e)</a:t>
                </a:r>
              </a:p>
              <a:p>
                <a:pPr marL="0" indent="0" algn="ctr">
                  <a:buNone/>
                </a:pPr>
                <a:endParaRPr lang="en-IN" sz="2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2E2D654-946F-437D-B715-49D868AA929F}"/>
                  </a:ext>
                </a:extLst>
              </p:cNvPr>
              <p:cNvSpPr>
                <a:spLocks noGrp="1" noRot="1" noChangeAspect="1" noMove="1" noResize="1" noEditPoints="1" noAdjustHandles="1" noChangeArrowheads="1" noChangeShapeType="1" noTextEdit="1"/>
              </p:cNvSpPr>
              <p:nvPr>
                <p:ph idx="1"/>
              </p:nvPr>
            </p:nvSpPr>
            <p:spPr>
              <a:xfrm>
                <a:off x="1369261" y="1301637"/>
                <a:ext cx="10482470" cy="5662634"/>
              </a:xfrm>
              <a:blipFill>
                <a:blip r:embed="rId2"/>
                <a:stretch>
                  <a:fillRect l="-931" t="-862" r="-873"/>
                </a:stretch>
              </a:blipFill>
            </p:spPr>
            <p:txBody>
              <a:bodyPr/>
              <a:lstStyle/>
              <a:p>
                <a:r>
                  <a:rPr lang="en-IN">
                    <a:noFill/>
                  </a:rPr>
                  <a:t> </a:t>
                </a:r>
              </a:p>
            </p:txBody>
          </p:sp>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16</a:t>
            </a:fld>
            <a:endParaRPr lang="en-IN"/>
          </a:p>
        </p:txBody>
      </p:sp>
    </p:spTree>
    <p:extLst>
      <p:ext uri="{BB962C8B-B14F-4D97-AF65-F5344CB8AC3E}">
        <p14:creationId xmlns:p14="http://schemas.microsoft.com/office/powerpoint/2010/main" val="1807343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9863" y="0"/>
            <a:ext cx="4572000" cy="1200329"/>
          </a:xfrm>
          <a:prstGeom prst="rect">
            <a:avLst/>
          </a:prstGeom>
          <a:noFill/>
        </p:spPr>
        <p:txBody>
          <a:bodyPr wrap="square" lIns="91440" tIns="45720" rIns="91440" bIns="45720">
            <a:spAutoFit/>
          </a:bodyPr>
          <a:lstStyle/>
          <a:p>
            <a:pPr algn="ctr"/>
            <a:endParaRPr lang="en-US" sz="3200" b="1" u="sng" cap="none" spc="0">
              <a:ln w="0"/>
              <a:solidFill>
                <a:schemeClr val="accent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4000" b="1" u="sng" cap="none" spc="0">
                <a:ln w="0"/>
                <a:solidFill>
                  <a:schemeClr val="accent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ANALYSIS</a:t>
            </a:r>
            <a:r>
              <a:rPr lang="en-US" sz="40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01" y="1388852"/>
            <a:ext cx="11609595" cy="5400137"/>
          </a:xfrm>
          <a:prstGeom prst="rect">
            <a:avLst/>
          </a:prstGeom>
        </p:spPr>
      </p:pic>
      <p:sp>
        <p:nvSpPr>
          <p:cNvPr id="2" name="Slide Number Placeholder 1"/>
          <p:cNvSpPr>
            <a:spLocks noGrp="1"/>
          </p:cNvSpPr>
          <p:nvPr>
            <p:ph type="sldNum" sz="quarter" idx="12"/>
          </p:nvPr>
        </p:nvSpPr>
        <p:spPr/>
        <p:txBody>
          <a:bodyPr/>
          <a:lstStyle/>
          <a:p>
            <a:fld id="{A98A6277-6C87-4107-BFD4-0FB3C08F0941}" type="slidenum">
              <a:rPr lang="en-IN" smtClean="0"/>
              <a:pPr/>
              <a:t>17</a:t>
            </a:fld>
            <a:endParaRPr lang="en-IN"/>
          </a:p>
        </p:txBody>
      </p:sp>
    </p:spTree>
    <p:extLst>
      <p:ext uri="{BB962C8B-B14F-4D97-AF65-F5344CB8AC3E}">
        <p14:creationId xmlns:p14="http://schemas.microsoft.com/office/powerpoint/2010/main" val="2045059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EA396-C1D3-4DF9-849D-867B413A44AA}"/>
              </a:ext>
            </a:extLst>
          </p:cNvPr>
          <p:cNvSpPr>
            <a:spLocks noGrp="1"/>
          </p:cNvSpPr>
          <p:nvPr>
            <p:ph type="title"/>
          </p:nvPr>
        </p:nvSpPr>
        <p:spPr>
          <a:xfrm>
            <a:off x="1983325" y="518093"/>
            <a:ext cx="8911687" cy="1280890"/>
          </a:xfrm>
        </p:spPr>
        <p:txBody>
          <a:bodyPr>
            <a:normAutofit/>
          </a:bodyPr>
          <a:lstStyle/>
          <a:p>
            <a:r>
              <a:rPr lang="en-IN" sz="4000" b="1" u="sng">
                <a:latin typeface="Times New Roman" panose="02020603050405020304" pitchFamily="18" charset="0"/>
                <a:cs typeface="Times New Roman" panose="02020603050405020304" pitchFamily="18" charset="0"/>
              </a:rPr>
              <a:t>OBSERVATION :</a:t>
            </a:r>
            <a:r>
              <a:rPr lang="en-IN" sz="4000" b="1">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xmlns="" id="{6B9F2A03-7E01-4A5C-8BF1-50AD769E99A5}"/>
              </a:ext>
            </a:extLst>
          </p:cNvPr>
          <p:cNvSpPr>
            <a:spLocks noGrp="1"/>
          </p:cNvSpPr>
          <p:nvPr>
            <p:ph idx="1"/>
          </p:nvPr>
        </p:nvSpPr>
        <p:spPr>
          <a:xfrm>
            <a:off x="1598017" y="1310116"/>
            <a:ext cx="9682301" cy="4638260"/>
          </a:xfrm>
        </p:spPr>
        <p:txBody>
          <a:bodyPr>
            <a:normAutofit/>
          </a:bodyPr>
          <a:lstStyle/>
          <a:p>
            <a:pPr marL="457200" algn="just"/>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Graphs obtained by variation of input parameters like</a:t>
            </a: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 </a:t>
            </a:r>
          </a:p>
          <a:p>
            <a:pPr marL="457200" algn="just"/>
            <a:r>
              <a:rPr lang="en-US" sz="2400">
                <a:latin typeface="Times New Roman" panose="02020603050405020304" pitchFamily="18" charset="0"/>
                <a:ea typeface="Times New Roman" panose="02020603050405020304" pitchFamily="18" charset="0"/>
                <a:cs typeface="Times New Roman" panose="02020603050405020304" pitchFamily="18" charset="0"/>
              </a:rPr>
              <a:t>CASE 1: When Self coupling coefficient(t) varies - </a:t>
            </a:r>
          </a:p>
          <a:p>
            <a:pPr marL="457200"/>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001829310"/>
                  </p:ext>
                </p:extLst>
              </p:nvPr>
            </p:nvGraphicFramePr>
            <p:xfrm>
              <a:off x="1983325" y="2761158"/>
              <a:ext cx="8277095" cy="3076115"/>
            </p:xfrm>
            <a:graphic>
              <a:graphicData uri="http://schemas.openxmlformats.org/drawingml/2006/table">
                <a:tbl>
                  <a:tblPr firstRow="1" bandRow="1">
                    <a:tableStyleId>{D7AC3CCA-C797-4891-BE02-D94E43425B78}</a:tableStyleId>
                  </a:tblPr>
                  <a:tblGrid>
                    <a:gridCol w="1655419">
                      <a:extLst>
                        <a:ext uri="{9D8B030D-6E8A-4147-A177-3AD203B41FA5}">
                          <a16:colId xmlns:a16="http://schemas.microsoft.com/office/drawing/2014/main" xmlns="" val="20000"/>
                        </a:ext>
                      </a:extLst>
                    </a:gridCol>
                    <a:gridCol w="1655419">
                      <a:extLst>
                        <a:ext uri="{9D8B030D-6E8A-4147-A177-3AD203B41FA5}">
                          <a16:colId xmlns:a16="http://schemas.microsoft.com/office/drawing/2014/main" xmlns="" val="20001"/>
                        </a:ext>
                      </a:extLst>
                    </a:gridCol>
                    <a:gridCol w="1655419">
                      <a:extLst>
                        <a:ext uri="{9D8B030D-6E8A-4147-A177-3AD203B41FA5}">
                          <a16:colId xmlns:a16="http://schemas.microsoft.com/office/drawing/2014/main" xmlns="" val="20002"/>
                        </a:ext>
                      </a:extLst>
                    </a:gridCol>
                    <a:gridCol w="1655419">
                      <a:extLst>
                        <a:ext uri="{9D8B030D-6E8A-4147-A177-3AD203B41FA5}">
                          <a16:colId xmlns:a16="http://schemas.microsoft.com/office/drawing/2014/main" xmlns="" val="20003"/>
                        </a:ext>
                      </a:extLst>
                    </a:gridCol>
                    <a:gridCol w="1655419">
                      <a:extLst>
                        <a:ext uri="{9D8B030D-6E8A-4147-A177-3AD203B41FA5}">
                          <a16:colId xmlns:a16="http://schemas.microsoft.com/office/drawing/2014/main" xmlns="" val="20004"/>
                        </a:ext>
                      </a:extLst>
                    </a:gridCol>
                  </a:tblGrid>
                  <a:tr h="789390">
                    <a:tc>
                      <a:txBody>
                        <a:bodyPr/>
                        <a:lstStyle/>
                        <a:p>
                          <a:pPr algn="ctr"/>
                          <a:r>
                            <a:rPr lang="en-IN">
                              <a:latin typeface="Times New Roman" panose="02020603050405020304" pitchFamily="18" charset="0"/>
                              <a:cs typeface="Times New Roman" panose="02020603050405020304" pitchFamily="18" charset="0"/>
                            </a:rPr>
                            <a:t>Sl.</a:t>
                          </a:r>
                          <a:r>
                            <a:rPr lang="en-IN" baseline="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 No.</a:t>
                          </a:r>
                        </a:p>
                      </a:txBody>
                      <a:tcPr/>
                    </a:tc>
                    <a:tc>
                      <a:txBody>
                        <a:bodyPr/>
                        <a:lstStyle/>
                        <a:p>
                          <a:pPr algn="ctr"/>
                          <a:r>
                            <a:rPr lang="en-IN">
                              <a:latin typeface="Times New Roman" panose="02020603050405020304" pitchFamily="18" charset="0"/>
                              <a:cs typeface="Times New Roman" panose="02020603050405020304" pitchFamily="18" charset="0"/>
                            </a:rPr>
                            <a:t>t</a:t>
                          </a:r>
                          <a:r>
                            <a:rPr lang="en-IN" baseline="0">
                              <a:latin typeface="Times New Roman" panose="02020603050405020304" pitchFamily="18" charset="0"/>
                              <a:cs typeface="Times New Roman" panose="02020603050405020304" pitchFamily="18" charset="0"/>
                            </a:rPr>
                            <a:t> [</a:t>
                          </a:r>
                          <a:r>
                            <a:rPr lang="en-IN" baseline="0" err="1">
                              <a:latin typeface="Times New Roman" panose="02020603050405020304" pitchFamily="18" charset="0"/>
                              <a:cs typeface="Times New Roman" panose="02020603050405020304" pitchFamily="18" charset="0"/>
                            </a:rPr>
                            <a:t>unitless</a:t>
                          </a:r>
                          <a:r>
                            <a:rPr lang="en-IN" baseline="0">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l-GR" sz="1800" i="1" smtClean="0">
                                      <a:latin typeface="Cambria Math" panose="02040503050406030204" pitchFamily="18" charset="0"/>
                                      <a:cs typeface="Times New Roman" panose="02020603050405020304" pitchFamily="18" charset="0"/>
                                    </a:rPr>
                                  </m:ctrlPr>
                                </m:sSubPr>
                                <m:e>
                                  <m:r>
                                    <m:rPr>
                                      <m:sty m:val="p"/>
                                    </m:rPr>
                                    <a:rPr lang="el-GR" sz="1800" i="0" smtClean="0">
                                      <a:latin typeface="Cambria Math" panose="02040503050406030204" pitchFamily="18" charset="0"/>
                                      <a:cs typeface="Times New Roman" panose="02020603050405020304" pitchFamily="18" charset="0"/>
                                    </a:rPr>
                                    <m:t>λ</m:t>
                                  </m:r>
                                </m:e>
                                <m:sub>
                                  <m:r>
                                    <a:rPr lang="en-US" sz="1800" b="1" i="1" smtClean="0">
                                      <a:latin typeface="Cambria Math" panose="02040503050406030204" pitchFamily="18" charset="0"/>
                                      <a:cs typeface="Times New Roman" panose="02020603050405020304" pitchFamily="18" charset="0"/>
                                    </a:rPr>
                                    <m:t>𝒓</m:t>
                                  </m:r>
                                  <m:r>
                                    <a:rPr lang="en-US" sz="1800" b="1" i="1" smtClean="0">
                                      <a:latin typeface="Cambria Math" panose="02040503050406030204" pitchFamily="18" charset="0"/>
                                      <a:cs typeface="Times New Roman" panose="02020603050405020304" pitchFamily="18" charset="0"/>
                                    </a:rPr>
                                    <m:t>𝟏</m:t>
                                  </m:r>
                                </m:sub>
                              </m:sSub>
                            </m:oMath>
                          </a14:m>
                          <a:r>
                            <a:rPr lang="en-IN" sz="1800" smtClean="0">
                              <a:latin typeface="Times New Roman" panose="02020603050405020304" pitchFamily="18" charset="0"/>
                              <a:cs typeface="Times New Roman" panose="02020603050405020304" pitchFamily="18" charset="0"/>
                            </a:rPr>
                            <a:t>[</a:t>
                          </a:r>
                          <a:r>
                            <a:rPr lang="en-IN" sz="1800">
                              <a:latin typeface="Times New Roman" panose="02020603050405020304" pitchFamily="18" charset="0"/>
                              <a:cs typeface="Times New Roman" panose="02020603050405020304" pitchFamily="18" charset="0"/>
                            </a:rPr>
                            <a:t>nm]</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cs typeface="Times New Roman" panose="02020603050405020304" pitchFamily="18" charset="0"/>
                                    </a:rPr>
                                    <m:t>𝝀</m:t>
                                  </m:r>
                                </m:e>
                                <m:sub>
                                  <m:r>
                                    <a:rPr lang="en-US" sz="1800" b="0" i="1" smtClean="0">
                                      <a:latin typeface="Cambria Math" panose="02040503050406030204" pitchFamily="18" charset="0"/>
                                      <a:cs typeface="Times New Roman" panose="02020603050405020304" pitchFamily="18" charset="0"/>
                                    </a:rPr>
                                    <m:t>3 </m:t>
                                  </m:r>
                                  <m:r>
                                    <a:rPr lang="en-US" sz="1800" b="0" i="1" smtClean="0">
                                      <a:latin typeface="Cambria Math" panose="02040503050406030204" pitchFamily="18" charset="0"/>
                                      <a:cs typeface="Times New Roman" panose="02020603050405020304" pitchFamily="18" charset="0"/>
                                    </a:rPr>
                                    <m:t>𝑑𝑏</m:t>
                                  </m:r>
                                </m:sub>
                              </m:sSub>
                            </m:oMath>
                          </a14:m>
                          <a:r>
                            <a:rPr lang="en-IN" sz="1800" baseline="0">
                              <a:latin typeface="Times New Roman" panose="02020603050405020304" pitchFamily="18" charset="0"/>
                              <a:cs typeface="Times New Roman" panose="02020603050405020304" pitchFamily="18" charset="0"/>
                            </a:rPr>
                            <a:t>[nm]</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FSR [nm]</a:t>
                          </a:r>
                        </a:p>
                      </a:txBody>
                      <a:tcPr/>
                    </a:tc>
                    <a:extLst>
                      <a:ext uri="{0D108BD9-81ED-4DB2-BD59-A6C34878D82A}">
                        <a16:rowId xmlns:a16="http://schemas.microsoft.com/office/drawing/2014/main" xmlns="" val="10000"/>
                      </a:ext>
                    </a:extLst>
                  </a:tr>
                  <a:tr h="457345">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0.83</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1"/>
                      </a:ext>
                    </a:extLst>
                  </a:tr>
                  <a:tr h="457345">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0.75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2"/>
                      </a:ext>
                    </a:extLst>
                  </a:tr>
                  <a:tr h="457345">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0.55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1527-1522=5</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3"/>
                      </a:ext>
                    </a:extLst>
                  </a:tr>
                  <a:tr h="457345">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0.45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1528-1522=6</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4"/>
                      </a:ext>
                    </a:extLst>
                  </a:tr>
                  <a:tr h="457345">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0.33</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1521-1529=8</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001829310"/>
                  </p:ext>
                </p:extLst>
              </p:nvPr>
            </p:nvGraphicFramePr>
            <p:xfrm>
              <a:off x="1983325" y="2761158"/>
              <a:ext cx="8277095" cy="3076115"/>
            </p:xfrm>
            <a:graphic>
              <a:graphicData uri="http://schemas.openxmlformats.org/drawingml/2006/table">
                <a:tbl>
                  <a:tblPr firstRow="1" bandRow="1">
                    <a:tableStyleId>{D7AC3CCA-C797-4891-BE02-D94E43425B78}</a:tableStyleId>
                  </a:tblPr>
                  <a:tblGrid>
                    <a:gridCol w="1655419">
                      <a:extLst>
                        <a:ext uri="{9D8B030D-6E8A-4147-A177-3AD203B41FA5}">
                          <a16:colId xmlns:a16="http://schemas.microsoft.com/office/drawing/2014/main" xmlns="" xmlns:a14="http://schemas.microsoft.com/office/drawing/2010/main" val="20000"/>
                        </a:ext>
                      </a:extLst>
                    </a:gridCol>
                    <a:gridCol w="1655419">
                      <a:extLst>
                        <a:ext uri="{9D8B030D-6E8A-4147-A177-3AD203B41FA5}">
                          <a16:colId xmlns:a16="http://schemas.microsoft.com/office/drawing/2014/main" xmlns="" xmlns:a14="http://schemas.microsoft.com/office/drawing/2010/main" val="20001"/>
                        </a:ext>
                      </a:extLst>
                    </a:gridCol>
                    <a:gridCol w="1655419">
                      <a:extLst>
                        <a:ext uri="{9D8B030D-6E8A-4147-A177-3AD203B41FA5}">
                          <a16:colId xmlns:a16="http://schemas.microsoft.com/office/drawing/2014/main" xmlns="" xmlns:a14="http://schemas.microsoft.com/office/drawing/2010/main" val="20002"/>
                        </a:ext>
                      </a:extLst>
                    </a:gridCol>
                    <a:gridCol w="1655419">
                      <a:extLst>
                        <a:ext uri="{9D8B030D-6E8A-4147-A177-3AD203B41FA5}">
                          <a16:colId xmlns:a16="http://schemas.microsoft.com/office/drawing/2014/main" xmlns="" xmlns:a14="http://schemas.microsoft.com/office/drawing/2010/main" val="20003"/>
                        </a:ext>
                      </a:extLst>
                    </a:gridCol>
                    <a:gridCol w="1655419">
                      <a:extLst>
                        <a:ext uri="{9D8B030D-6E8A-4147-A177-3AD203B41FA5}">
                          <a16:colId xmlns:a16="http://schemas.microsoft.com/office/drawing/2014/main" xmlns="" xmlns:a14="http://schemas.microsoft.com/office/drawing/2010/main" val="20004"/>
                        </a:ext>
                      </a:extLst>
                    </a:gridCol>
                  </a:tblGrid>
                  <a:tr h="789390">
                    <a:tc>
                      <a:txBody>
                        <a:bodyPr/>
                        <a:lstStyle/>
                        <a:p>
                          <a:pPr algn="ctr"/>
                          <a:r>
                            <a:rPr lang="en-IN">
                              <a:latin typeface="Times New Roman" panose="02020603050405020304" pitchFamily="18" charset="0"/>
                              <a:cs typeface="Times New Roman" panose="02020603050405020304" pitchFamily="18" charset="0"/>
                            </a:rPr>
                            <a:t>Sl.</a:t>
                          </a:r>
                          <a:r>
                            <a:rPr lang="en-IN" baseline="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 No.</a:t>
                          </a:r>
                        </a:p>
                      </a:txBody>
                      <a:tcPr/>
                    </a:tc>
                    <a:tc>
                      <a:txBody>
                        <a:bodyPr/>
                        <a:lstStyle/>
                        <a:p>
                          <a:pPr algn="ctr"/>
                          <a:r>
                            <a:rPr lang="en-IN">
                              <a:latin typeface="Times New Roman" panose="02020603050405020304" pitchFamily="18" charset="0"/>
                              <a:cs typeface="Times New Roman" panose="02020603050405020304" pitchFamily="18" charset="0"/>
                            </a:rPr>
                            <a:t>t</a:t>
                          </a:r>
                          <a:r>
                            <a:rPr lang="en-IN" baseline="0">
                              <a:latin typeface="Times New Roman" panose="02020603050405020304" pitchFamily="18" charset="0"/>
                              <a:cs typeface="Times New Roman" panose="02020603050405020304" pitchFamily="18" charset="0"/>
                            </a:rPr>
                            <a:t> [</a:t>
                          </a:r>
                          <a:r>
                            <a:rPr lang="en-IN" baseline="0" err="1">
                              <a:latin typeface="Times New Roman" panose="02020603050405020304" pitchFamily="18" charset="0"/>
                              <a:cs typeface="Times New Roman" panose="02020603050405020304" pitchFamily="18" charset="0"/>
                            </a:rPr>
                            <a:t>unitless</a:t>
                          </a:r>
                          <a:r>
                            <a:rPr lang="en-IN" baseline="0">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201107" t="-3846" r="-201476" b="-290769"/>
                          </a:stretch>
                        </a:blipFill>
                      </a:tcPr>
                    </a:tc>
                    <a:tc>
                      <a:txBody>
                        <a:bodyPr/>
                        <a:lstStyle/>
                        <a:p>
                          <a:endParaRPr lang="en-US"/>
                        </a:p>
                      </a:txBody>
                      <a:tcPr>
                        <a:blipFill rotWithShape="0">
                          <a:blip r:embed="rId2"/>
                          <a:stretch>
                            <a:fillRect l="-300000" t="-3846" r="-100735" b="-290769"/>
                          </a:stretch>
                        </a:blipFill>
                      </a:tcPr>
                    </a:tc>
                    <a:tc>
                      <a:txBody>
                        <a:bodyPr/>
                        <a:lstStyle/>
                        <a:p>
                          <a:pPr algn="ctr"/>
                          <a:r>
                            <a:rPr lang="en-IN">
                              <a:latin typeface="Times New Roman" panose="02020603050405020304" pitchFamily="18" charset="0"/>
                              <a:cs typeface="Times New Roman" panose="02020603050405020304" pitchFamily="18" charset="0"/>
                            </a:rPr>
                            <a:t>FSR [nm]</a:t>
                          </a:r>
                        </a:p>
                      </a:txBody>
                      <a:tcPr/>
                    </a:tc>
                    <a:extLst>
                      <a:ext uri="{0D108BD9-81ED-4DB2-BD59-A6C34878D82A}">
                        <a16:rowId xmlns:a16="http://schemas.microsoft.com/office/drawing/2014/main" xmlns="" xmlns:a14="http://schemas.microsoft.com/office/drawing/2010/main" val="10000"/>
                      </a:ext>
                    </a:extLst>
                  </a:tr>
                  <a:tr h="457345">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0.83</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1"/>
                      </a:ext>
                    </a:extLst>
                  </a:tr>
                  <a:tr h="457345">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0.75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2"/>
                      </a:ext>
                    </a:extLst>
                  </a:tr>
                  <a:tr h="457345">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0.55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1527-1522=5</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3"/>
                      </a:ext>
                    </a:extLst>
                  </a:tr>
                  <a:tr h="457345">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0.45</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1528-1522=6</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4"/>
                      </a:ext>
                    </a:extLst>
                  </a:tr>
                  <a:tr h="457345">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0.33</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1521-1529=8</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5" name="Slide Number Placeholder 4"/>
          <p:cNvSpPr>
            <a:spLocks noGrp="1"/>
          </p:cNvSpPr>
          <p:nvPr>
            <p:ph type="sldNum" sz="quarter" idx="12"/>
          </p:nvPr>
        </p:nvSpPr>
        <p:spPr/>
        <p:txBody>
          <a:bodyPr/>
          <a:lstStyle/>
          <a:p>
            <a:fld id="{A98A6277-6C87-4107-BFD4-0FB3C08F0941}" type="slidenum">
              <a:rPr lang="en-IN" smtClean="0"/>
              <a:pPr/>
              <a:t>18</a:t>
            </a:fld>
            <a:endParaRPr lang="en-IN"/>
          </a:p>
        </p:txBody>
      </p:sp>
    </p:spTree>
    <p:extLst>
      <p:ext uri="{BB962C8B-B14F-4D97-AF65-F5344CB8AC3E}">
        <p14:creationId xmlns:p14="http://schemas.microsoft.com/office/powerpoint/2010/main" val="683210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03120" y="636493"/>
            <a:ext cx="8915400" cy="569059"/>
          </a:xfrm>
        </p:spPr>
        <p:txBody>
          <a:bodyPr>
            <a:normAutofit/>
          </a:bodyPr>
          <a:lstStyle/>
          <a:p>
            <a:pPr algn="just"/>
            <a:r>
              <a:rPr lang="en-US" sz="2400" b="1" u="sng">
                <a:latin typeface="Times New Roman" panose="02020603050405020304" pitchFamily="18" charset="0"/>
                <a:ea typeface="Times New Roman" panose="02020603050405020304" pitchFamily="18" charset="0"/>
                <a:cs typeface="Times New Roman" panose="02020603050405020304" pitchFamily="18" charset="0"/>
              </a:rPr>
              <a:t>When Self coupling coefficient(t) varies</a:t>
            </a:r>
            <a:endParaRPr lang="en-IN" sz="2400" u="sng">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4294967295"/>
          </p:nvPr>
        </p:nvSpPr>
        <p:spPr>
          <a:xfrm>
            <a:off x="1803120" y="1398611"/>
            <a:ext cx="9976504" cy="5405414"/>
          </a:xfr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a:lstStyle/>
          <a:p>
            <a:pPr marL="0" indent="0" algn="ctr">
              <a:buNone/>
            </a:pPr>
            <a:r>
              <a:rPr lang="en-IN">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7440" y="1445577"/>
            <a:ext cx="4547158" cy="203718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497" y="1464043"/>
            <a:ext cx="4758969" cy="208372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849" y="4040607"/>
            <a:ext cx="4758968" cy="217263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7440" y="4040607"/>
            <a:ext cx="4547158" cy="2214241"/>
          </a:xfrm>
          <a:prstGeom prst="rect">
            <a:avLst/>
          </a:prstGeom>
        </p:spPr>
      </p:pic>
      <p:sp>
        <p:nvSpPr>
          <p:cNvPr id="8" name="Rectangle 7"/>
          <p:cNvSpPr/>
          <p:nvPr/>
        </p:nvSpPr>
        <p:spPr>
          <a:xfrm>
            <a:off x="2060849" y="6213246"/>
            <a:ext cx="6827005" cy="923330"/>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10: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vs Transmission graph when</a:t>
            </a:r>
          </a:p>
          <a:p>
            <a:r>
              <a:rPr lang="en-IN">
                <a:latin typeface="Times New Roman" panose="02020603050405020304" pitchFamily="18" charset="0"/>
                <a:cs typeface="Times New Roman" panose="02020603050405020304" pitchFamily="18" charset="0"/>
              </a:rPr>
              <a:t>t = 0.83</a:t>
            </a: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7024843" y="6213246"/>
            <a:ext cx="6731739" cy="923330"/>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11: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vs Transmission graph when</a:t>
            </a:r>
          </a:p>
          <a:p>
            <a:r>
              <a:rPr lang="en-IN">
                <a:latin typeface="Times New Roman" panose="02020603050405020304" pitchFamily="18" charset="0"/>
                <a:cs typeface="Times New Roman" panose="02020603050405020304" pitchFamily="18" charset="0"/>
              </a:rPr>
              <a:t>t = 0.45</a:t>
            </a: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TextBox 11"/>
          <p:cNvSpPr txBox="1"/>
          <p:nvPr/>
        </p:nvSpPr>
        <p:spPr>
          <a:xfrm>
            <a:off x="2034496" y="3482763"/>
            <a:ext cx="5185813" cy="646331"/>
          </a:xfrm>
          <a:prstGeom prst="rect">
            <a:avLst/>
          </a:prstGeom>
          <a:noFill/>
        </p:spPr>
        <p:txBody>
          <a:bodyPr wrap="square" rtlCol="0">
            <a:spAutoFit/>
          </a:bodyPr>
          <a:lstStyle/>
          <a:p>
            <a:pPr algn="just"/>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8: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vs Transmission graph when</a:t>
            </a:r>
          </a:p>
          <a:p>
            <a:pPr algn="just"/>
            <a:r>
              <a:rPr lang="en-IN">
                <a:latin typeface="Times New Roman" panose="02020603050405020304" pitchFamily="18" charset="0"/>
                <a:cs typeface="Times New Roman" panose="02020603050405020304" pitchFamily="18" charset="0"/>
              </a:rPr>
              <a:t>t = 0.83</a:t>
            </a:r>
          </a:p>
        </p:txBody>
      </p:sp>
      <p:sp>
        <p:nvSpPr>
          <p:cNvPr id="13" name="TextBox 12"/>
          <p:cNvSpPr txBox="1"/>
          <p:nvPr/>
        </p:nvSpPr>
        <p:spPr>
          <a:xfrm>
            <a:off x="7024843" y="3482763"/>
            <a:ext cx="5029875"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9: </a:t>
            </a:r>
            <a:r>
              <a:rPr 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vs Transmission graph when</a:t>
            </a:r>
          </a:p>
          <a:p>
            <a:r>
              <a:rPr lang="en-IN">
                <a:latin typeface="Times New Roman" panose="02020603050405020304" pitchFamily="18" charset="0"/>
                <a:cs typeface="Times New Roman" panose="02020603050405020304" pitchFamily="18" charset="0"/>
              </a:rPr>
              <a:t>t = 0.75</a:t>
            </a:r>
          </a:p>
          <a:p>
            <a:endParaRPr lang="en-IN">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A98A6277-6C87-4107-BFD4-0FB3C08F0941}" type="slidenum">
              <a:rPr lang="en-IN" smtClean="0"/>
              <a:pPr/>
              <a:t>19</a:t>
            </a:fld>
            <a:endParaRPr lang="en-IN"/>
          </a:p>
        </p:txBody>
      </p:sp>
    </p:spTree>
    <p:extLst>
      <p:ext uri="{BB962C8B-B14F-4D97-AF65-F5344CB8AC3E}">
        <p14:creationId xmlns:p14="http://schemas.microsoft.com/office/powerpoint/2010/main" val="2124591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825156F-BABD-4BE1-8ACB-A797B9CE281C}"/>
              </a:ext>
            </a:extLst>
          </p:cNvPr>
          <p:cNvSpPr/>
          <p:nvPr/>
        </p:nvSpPr>
        <p:spPr>
          <a:xfrm>
            <a:off x="1544128" y="604580"/>
            <a:ext cx="11298434" cy="654666"/>
          </a:xfrm>
          <a:prstGeom prst="rect">
            <a:avLst/>
          </a:prstGeom>
        </p:spPr>
        <p:txBody>
          <a:bodyPr wrap="square">
            <a:spAutoFit/>
          </a:bodyPr>
          <a:lstStyle/>
          <a:p>
            <a:pPr lvl="0" fontAlgn="base">
              <a:lnSpc>
                <a:spcPct val="107000"/>
              </a:lnSpc>
              <a:spcAft>
                <a:spcPts val="575"/>
              </a:spcAft>
              <a:buClr>
                <a:srgbClr val="000000"/>
              </a:buClr>
              <a:buSzPts val="1700"/>
            </a:pPr>
            <a:r>
              <a:rPr lang="en-IN" sz="3600" b="1" u="sng" strike="noStrike" kern="0" spc="30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OUTLINE</a:t>
            </a:r>
            <a:r>
              <a:rPr lang="en-IN" sz="3600" u="sng">
                <a:solidFill>
                  <a:srgbClr val="000000"/>
                </a:solidFill>
                <a:ea typeface="Calibri" panose="020F0502020204030204" pitchFamily="34" charset="0"/>
                <a:cs typeface="Times New Roman" pitchFamily="18" charset="0"/>
              </a:rPr>
              <a:t> </a:t>
            </a:r>
            <a:endParaRPr lang="en-IN" sz="3600" u="sng">
              <a:solidFill>
                <a:srgbClr val="000000"/>
              </a:solidFill>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xmlns="" id="{9825156F-BABD-4BE1-8ACB-A797B9CE281C}"/>
              </a:ext>
            </a:extLst>
          </p:cNvPr>
          <p:cNvSpPr/>
          <p:nvPr/>
        </p:nvSpPr>
        <p:spPr>
          <a:xfrm>
            <a:off x="610755" y="1568034"/>
            <a:ext cx="10986654" cy="4446410"/>
          </a:xfrm>
          <a:prstGeom prst="rect">
            <a:avLst/>
          </a:prstGeom>
        </p:spPr>
        <p:txBody>
          <a:bodyPr wrap="square" lIns="91440" tIns="45720" rIns="91440" bIns="45720" anchor="t">
            <a:spAutoFit/>
          </a:bodyPr>
          <a:lstStyle/>
          <a:p>
            <a:pPr marL="457200" indent="-457200" algn="just">
              <a:spcAft>
                <a:spcPts val="795"/>
              </a:spcAft>
              <a:buFont typeface="+mj-lt"/>
              <a:buAutoNum type="arabicPeriod"/>
            </a:pPr>
            <a:r>
              <a:rPr lang="en-IN" sz="2400" kern="0" spc="30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Introduction</a:t>
            </a:r>
          </a:p>
          <a:p>
            <a:pPr marL="457200" indent="-457200">
              <a:lnSpc>
                <a:spcPct val="148000"/>
              </a:lnSpc>
              <a:spcAft>
                <a:spcPts val="795"/>
              </a:spcAft>
              <a:buAutoNum type="arabicPeriod"/>
            </a:pPr>
            <a:r>
              <a:rPr lang="en-US" sz="2400" kern="0" spc="300">
                <a:uFill>
                  <a:solidFill>
                    <a:srgbClr val="000000"/>
                  </a:solidFill>
                </a:uFill>
                <a:latin typeface="Times New Roman" panose="02020603050405020304" pitchFamily="18" charset="0"/>
                <a:ea typeface="+mn-lt"/>
                <a:cs typeface="Times New Roman" panose="02020603050405020304" pitchFamily="18" charset="0"/>
              </a:rPr>
              <a:t>Design and Simulate the Optical </a:t>
            </a:r>
            <a:r>
              <a:rPr lang="en-US" sz="2400" kern="0" spc="300" smtClean="0">
                <a:uFill>
                  <a:solidFill>
                    <a:srgbClr val="000000"/>
                  </a:solidFill>
                </a:uFill>
                <a:latin typeface="Times New Roman" panose="02020603050405020304" pitchFamily="18" charset="0"/>
                <a:ea typeface="+mn-lt"/>
                <a:cs typeface="Times New Roman" panose="02020603050405020304" pitchFamily="18" charset="0"/>
              </a:rPr>
              <a:t>filter usin Ring Resonator in Silicon-On-Insulator in MATLAB.</a:t>
            </a:r>
            <a:endParaRPr lang="en-US" sz="2400"/>
          </a:p>
          <a:p>
            <a:pPr marL="457200" indent="-457200" algn="just">
              <a:spcAft>
                <a:spcPts val="795"/>
              </a:spcAft>
              <a:buFont typeface="+mj-lt"/>
              <a:buAutoNum type="arabicPeriod"/>
            </a:pPr>
            <a:r>
              <a:rPr lang="en-US" sz="2400" kern="0" spc="300">
                <a:uFill>
                  <a:solidFill>
                    <a:srgbClr val="000000"/>
                  </a:solidFill>
                </a:uFill>
                <a:latin typeface="Times New Roman" panose="02020603050405020304" pitchFamily="18" charset="0"/>
                <a:ea typeface="+mn-lt"/>
                <a:cs typeface="Times New Roman" panose="02020603050405020304" pitchFamily="18" charset="0"/>
              </a:rPr>
              <a:t>Design and Simulate the Optical filter </a:t>
            </a:r>
            <a:r>
              <a:rPr lang="en-US" sz="2400" kern="0" spc="300" smtClean="0">
                <a:uFill>
                  <a:solidFill>
                    <a:srgbClr val="000000"/>
                  </a:solidFill>
                </a:uFill>
                <a:latin typeface="Times New Roman" panose="02020603050405020304" pitchFamily="18" charset="0"/>
                <a:ea typeface="+mn-lt"/>
                <a:cs typeface="Times New Roman" panose="02020603050405020304" pitchFamily="18" charset="0"/>
              </a:rPr>
              <a:t>using</a:t>
            </a:r>
            <a:r>
              <a:rPr lang="en-US" sz="2400" smtClean="0"/>
              <a:t> </a:t>
            </a:r>
            <a:r>
              <a:rPr lang="en-US" sz="2400" kern="0" spc="300" smtClean="0">
                <a:uFill>
                  <a:solidFill>
                    <a:srgbClr val="000000"/>
                  </a:solidFill>
                </a:uFill>
                <a:latin typeface="Times New Roman" panose="02020603050405020304" pitchFamily="18" charset="0"/>
                <a:ea typeface="+mn-lt"/>
                <a:cs typeface="Times New Roman" panose="02020603050405020304" pitchFamily="18" charset="0"/>
              </a:rPr>
              <a:t>Ring Resonator using Silicon-On-Insulator in Lumerical Suite.</a:t>
            </a:r>
            <a:endParaRPr lang="en-IN" sz="2400" kern="0" spc="30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48000"/>
              </a:lnSpc>
              <a:spcAft>
                <a:spcPts val="795"/>
              </a:spcAft>
              <a:buFontTx/>
              <a:buAutoNum type="arabicPeriod"/>
            </a:pPr>
            <a:r>
              <a:rPr lang="en-US" sz="2400" kern="0" spc="300">
                <a:uFill>
                  <a:solidFill>
                    <a:srgbClr val="000000"/>
                  </a:solidFill>
                </a:uFill>
                <a:latin typeface="Times New Roman" panose="02020603050405020304" pitchFamily="18" charset="0"/>
                <a:ea typeface="+mn-lt"/>
                <a:cs typeface="Times New Roman" panose="02020603050405020304" pitchFamily="18" charset="0"/>
              </a:rPr>
              <a:t>Varying the various input parameters</a:t>
            </a:r>
            <a:endParaRPr lang="en-US" sz="2400" kern="0" spc="30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48000"/>
              </a:lnSpc>
              <a:spcAft>
                <a:spcPts val="795"/>
              </a:spcAft>
              <a:buFont typeface="+mj-lt"/>
              <a:buAutoNum type="arabicPeriod"/>
            </a:pPr>
            <a:r>
              <a:rPr lang="en-IN" sz="2400" kern="0" spc="30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Result Analysis</a:t>
            </a:r>
            <a:endParaRPr lang="en-US" sz="2400">
              <a:latin typeface="Times New Roman" panose="02020603050405020304" pitchFamily="18" charset="0"/>
              <a:cs typeface="Times New Roman" panose="02020603050405020304" pitchFamily="18" charset="0"/>
            </a:endParaRPr>
          </a:p>
          <a:p>
            <a:pPr marL="457200" indent="-457200" algn="just">
              <a:lnSpc>
                <a:spcPct val="148000"/>
              </a:lnSpc>
              <a:spcAft>
                <a:spcPts val="795"/>
              </a:spcAft>
              <a:buFont typeface="+mj-lt"/>
              <a:buAutoNum type="arabicPeriod"/>
            </a:pPr>
            <a:r>
              <a:rPr lang="en-IN" sz="2400" kern="0" spc="300">
                <a:solidFill>
                  <a:srgbClr val="000000"/>
                </a:solidFill>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Conclusions</a:t>
            </a:r>
          </a:p>
        </p:txBody>
      </p:sp>
      <p:sp>
        <p:nvSpPr>
          <p:cNvPr id="4" name="Slide Number Placeholder 3"/>
          <p:cNvSpPr>
            <a:spLocks noGrp="1"/>
          </p:cNvSpPr>
          <p:nvPr>
            <p:ph type="sldNum" sz="quarter" idx="12"/>
          </p:nvPr>
        </p:nvSpPr>
        <p:spPr/>
        <p:txBody>
          <a:bodyPr/>
          <a:lstStyle/>
          <a:p>
            <a:fld id="{A98A6277-6C87-4107-BFD4-0FB3C08F0941}" type="slidenum">
              <a:rPr lang="en-IN" smtClean="0"/>
              <a:pPr/>
              <a:t>2</a:t>
            </a:fld>
            <a:endParaRPr lang="en-IN"/>
          </a:p>
        </p:txBody>
      </p:sp>
    </p:spTree>
    <p:extLst>
      <p:ext uri="{BB962C8B-B14F-4D97-AF65-F5344CB8AC3E}">
        <p14:creationId xmlns:p14="http://schemas.microsoft.com/office/powerpoint/2010/main" val="140869420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3691" y="1152907"/>
            <a:ext cx="6096000" cy="5056932"/>
          </a:xfrm>
        </p:spPr>
      </p:pic>
      <p:sp>
        <p:nvSpPr>
          <p:cNvPr id="9" name="Rectangle 8"/>
          <p:cNvSpPr/>
          <p:nvPr/>
        </p:nvSpPr>
        <p:spPr>
          <a:xfrm>
            <a:off x="77639" y="707367"/>
            <a:ext cx="11988856" cy="477920"/>
          </a:xfrm>
          <a:prstGeom prst="rect">
            <a:avLst/>
          </a:prstGeom>
          <a:noFill/>
        </p:spPr>
        <p:txBody>
          <a:bodyPr wrap="square" lIns="91440" tIns="45720" rIns="91440" bIns="45720">
            <a:spAutoFit/>
          </a:bodyPr>
          <a:lstStyle/>
          <a:p>
            <a:pPr algn="ctr"/>
            <a:r>
              <a:rPr lang="en-US" sz="2400" b="1">
                <a:latin typeface="Times New Roman" panose="02020603050405020304" pitchFamily="18" charset="0"/>
                <a:cs typeface="Times New Roman" panose="02020603050405020304" pitchFamily="18" charset="0"/>
              </a:rPr>
              <a:t>    </a:t>
            </a:r>
            <a:r>
              <a:rPr lang="en-US" sz="2400" b="1" u="sng">
                <a:latin typeface="Times New Roman" panose="02020603050405020304" pitchFamily="18" charset="0"/>
                <a:cs typeface="Times New Roman" panose="02020603050405020304" pitchFamily="18" charset="0"/>
              </a:rPr>
              <a:t>Self coupling coefficient(t) varies with respect to different parameters </a:t>
            </a:r>
            <a:r>
              <a:rPr lang="en-US" sz="2400" u="sng">
                <a:latin typeface="Times New Roman" panose="02020603050405020304" pitchFamily="18" charset="0"/>
                <a:cs typeface="Times New Roman" panose="02020603050405020304" pitchFamily="18" charset="0"/>
              </a:rPr>
              <a:t>:</a:t>
            </a:r>
            <a:endParaRPr lang="en-US" sz="24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1252738" y="1894113"/>
            <a:ext cx="4347756" cy="3069773"/>
            <a:chOff x="598653" y="1182078"/>
            <a:chExt cx="4347756" cy="3069773"/>
          </a:xfrm>
        </p:grpSpPr>
        <p:sp>
          <p:nvSpPr>
            <p:cNvPr id="6" name="Rectangle 5"/>
            <p:cNvSpPr/>
            <p:nvPr/>
          </p:nvSpPr>
          <p:spPr>
            <a:xfrm>
              <a:off x="908003" y="1182078"/>
              <a:ext cx="3461396" cy="369332"/>
            </a:xfrm>
            <a:prstGeom prst="rect">
              <a:avLst/>
            </a:prstGeom>
            <a:noFill/>
          </p:spPr>
          <p:txBody>
            <a:bodyPr wrap="none" lIns="91440" tIns="45720" rIns="91440" bIns="45720">
              <a:spAutoFit/>
            </a:bodyPr>
            <a:lstStyle/>
            <a:p>
              <a:pPr algn="just"/>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3-db Bandwidth Vs Transmission</a:t>
              </a:r>
            </a:p>
          </p:txBody>
        </p:sp>
        <p:sp>
          <p:nvSpPr>
            <p:cNvPr id="7" name="Curved Right Arrow 6"/>
            <p:cNvSpPr/>
            <p:nvPr/>
          </p:nvSpPr>
          <p:spPr>
            <a:xfrm>
              <a:off x="598653" y="1359865"/>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8" name="Rectangle 7"/>
            <p:cNvSpPr/>
            <p:nvPr/>
          </p:nvSpPr>
          <p:spPr>
            <a:xfrm>
              <a:off x="999635" y="1619543"/>
              <a:ext cx="2781531" cy="369332"/>
            </a:xfrm>
            <a:prstGeom prst="rect">
              <a:avLst/>
            </a:prstGeom>
            <a:noFill/>
          </p:spPr>
          <p:txBody>
            <a:bodyPr wrap="none" lIns="91440" tIns="45720" rIns="91440" bIns="45720">
              <a:spAutoFit/>
            </a:bodyPr>
            <a:lstStyle/>
            <a:p>
              <a:pPr algn="just"/>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linearly decreasing</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p:cNvSpPr/>
            <p:nvPr/>
          </p:nvSpPr>
          <p:spPr>
            <a:xfrm>
              <a:off x="1022138" y="2334569"/>
              <a:ext cx="3829125" cy="369332"/>
            </a:xfrm>
            <a:prstGeom prst="rect">
              <a:avLst/>
            </a:prstGeom>
            <a:noFill/>
          </p:spPr>
          <p:txBody>
            <a:bodyPr wrap="none" lIns="91440" tIns="45720" rIns="91440" bIns="45720">
              <a:spAutoFit/>
            </a:bodyPr>
            <a:lstStyle/>
            <a:p>
              <a:pPr algn="ct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Resonant frequency Vs Transmission</a:t>
              </a:r>
            </a:p>
          </p:txBody>
        </p:sp>
        <p:sp>
          <p:nvSpPr>
            <p:cNvPr id="13" name="Curved Right Arrow 12"/>
            <p:cNvSpPr/>
            <p:nvPr/>
          </p:nvSpPr>
          <p:spPr>
            <a:xfrm>
              <a:off x="673795" y="2501185"/>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4" name="Rectangle 13"/>
            <p:cNvSpPr/>
            <p:nvPr/>
          </p:nvSpPr>
          <p:spPr>
            <a:xfrm>
              <a:off x="1094457" y="2730028"/>
              <a:ext cx="1851789" cy="369332"/>
            </a:xfrm>
            <a:prstGeom prst="rect">
              <a:avLst/>
            </a:prstGeom>
            <a:noFill/>
          </p:spPr>
          <p:txBody>
            <a:bodyPr wrap="none" lIns="91440" tIns="45720" rIns="91440" bIns="45720">
              <a:spAutoFit/>
            </a:bodyPr>
            <a:lstStyle/>
            <a:p>
              <a:pPr algn="just"/>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Constant</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Curved Right Arrow 14"/>
            <p:cNvSpPr/>
            <p:nvPr/>
          </p:nvSpPr>
          <p:spPr>
            <a:xfrm>
              <a:off x="651292" y="3659972"/>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6" name="Rectangle 15"/>
            <p:cNvSpPr/>
            <p:nvPr/>
          </p:nvSpPr>
          <p:spPr>
            <a:xfrm>
              <a:off x="1072400" y="3487060"/>
              <a:ext cx="3874009" cy="369332"/>
            </a:xfrm>
            <a:prstGeom prst="rect">
              <a:avLst/>
            </a:prstGeom>
            <a:noFill/>
          </p:spPr>
          <p:txBody>
            <a:bodyPr wrap="none" lIns="91440" tIns="45720" rIns="91440" bIns="45720">
              <a:spAutoFit/>
            </a:bodyPr>
            <a:lstStyle/>
            <a:p>
              <a:pPr algn="just"/>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Free Spectral Range Vs Transmission</a:t>
              </a:r>
            </a:p>
          </p:txBody>
        </p:sp>
        <p:sp>
          <p:nvSpPr>
            <p:cNvPr id="17" name="Rectangle 16"/>
            <p:cNvSpPr/>
            <p:nvPr/>
          </p:nvSpPr>
          <p:spPr>
            <a:xfrm>
              <a:off x="1094456" y="3882519"/>
              <a:ext cx="1851789" cy="369332"/>
            </a:xfrm>
            <a:prstGeom prst="rect">
              <a:avLst/>
            </a:prstGeom>
            <a:noFill/>
          </p:spPr>
          <p:txBody>
            <a:bodyPr wrap="none" lIns="91440" tIns="45720" rIns="91440" bIns="45720">
              <a:spAutoFit/>
            </a:bodyPr>
            <a:lstStyle/>
            <a:p>
              <a:pPr algn="just"/>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Constant</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
        <p:nvSpPr>
          <p:cNvPr id="2" name="Slide Number Placeholder 1"/>
          <p:cNvSpPr>
            <a:spLocks noGrp="1"/>
          </p:cNvSpPr>
          <p:nvPr>
            <p:ph type="sldNum" sz="quarter" idx="12"/>
          </p:nvPr>
        </p:nvSpPr>
        <p:spPr/>
        <p:txBody>
          <a:bodyPr/>
          <a:lstStyle/>
          <a:p>
            <a:fld id="{A98A6277-6C87-4107-BFD4-0FB3C08F0941}" type="slidenum">
              <a:rPr lang="en-IN" smtClean="0"/>
              <a:pPr/>
              <a:t>20</a:t>
            </a:fld>
            <a:endParaRPr lang="en-IN"/>
          </a:p>
        </p:txBody>
      </p:sp>
      <p:sp>
        <p:nvSpPr>
          <p:cNvPr id="3" name="TextBox 2"/>
          <p:cNvSpPr txBox="1"/>
          <p:nvPr/>
        </p:nvSpPr>
        <p:spPr>
          <a:xfrm>
            <a:off x="5853691" y="6209840"/>
            <a:ext cx="6212803"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Figure </a:t>
            </a:r>
            <a:r>
              <a:rPr lang="en-US" smtClean="0">
                <a:latin typeface="Times New Roman" panose="02020603050405020304" pitchFamily="18" charset="0"/>
                <a:cs typeface="Times New Roman" panose="02020603050405020304" pitchFamily="18" charset="0"/>
              </a:rPr>
              <a:t>12: </a:t>
            </a:r>
            <a:r>
              <a:rPr lang="en-US">
                <a:latin typeface="Times New Roman" panose="02020603050405020304" pitchFamily="18" charset="0"/>
                <a:cs typeface="Times New Roman" panose="02020603050405020304" pitchFamily="18" charset="0"/>
              </a:rPr>
              <a:t>Self coupling coefficient(t) varies with respect to different parameters </a:t>
            </a:r>
            <a:endParaRPr lang="en-IN"/>
          </a:p>
        </p:txBody>
      </p:sp>
    </p:spTree>
    <p:extLst>
      <p:ext uri="{BB962C8B-B14F-4D97-AF65-F5344CB8AC3E}">
        <p14:creationId xmlns:p14="http://schemas.microsoft.com/office/powerpoint/2010/main" val="346169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14590" y="758663"/>
                <a:ext cx="8915400" cy="3777622"/>
              </a:xfrm>
            </p:spPr>
            <p:txBody>
              <a:bodyPr/>
              <a:lstStyle/>
              <a:p>
                <a:r>
                  <a:rPr lang="en-IN" sz="2400" b="1" u="sng">
                    <a:solidFill>
                      <a:schemeClr val="tx1"/>
                    </a:solidFill>
                    <a:latin typeface="Times New Roman" panose="02020603050405020304" pitchFamily="18" charset="0"/>
                    <a:cs typeface="Times New Roman" panose="02020603050405020304" pitchFamily="18" charset="0"/>
                  </a:rPr>
                  <a:t>CASE 2 :- When  </a:t>
                </a:r>
                <a:r>
                  <a:rPr lang="en-US" sz="2400" b="1" u="sng">
                    <a:solidFill>
                      <a:schemeClr val="tx1"/>
                    </a:solidFill>
                    <a:latin typeface="Times New Roman" panose="02020603050405020304" pitchFamily="18" charset="0"/>
                    <a:cs typeface="Times New Roman" panose="02020603050405020304" pitchFamily="18" charset="0"/>
                  </a:rPr>
                  <a:t>Effective Index(</a:t>
                </a:r>
                <a14:m>
                  <m:oMath xmlns:m="http://schemas.openxmlformats.org/officeDocument/2006/math">
                    <m:sSub>
                      <m:sSubPr>
                        <m:ctrlPr>
                          <a:rPr lang="en-US" sz="2400" b="1" i="1" u="sng">
                            <a:solidFill>
                              <a:schemeClr val="tx1"/>
                            </a:solidFill>
                            <a:latin typeface="Cambria Math" panose="02040503050406030204" pitchFamily="18" charset="0"/>
                          </a:rPr>
                        </m:ctrlPr>
                      </m:sSubPr>
                      <m:e>
                        <m:r>
                          <a:rPr lang="en-IN" sz="2400" b="1" i="1" u="sng">
                            <a:solidFill>
                              <a:schemeClr val="tx1"/>
                            </a:solidFill>
                            <a:latin typeface="Cambria Math" panose="02040503050406030204" pitchFamily="18" charset="0"/>
                          </a:rPr>
                          <m:t>𝒏</m:t>
                        </m:r>
                      </m:e>
                      <m:sub>
                        <m:r>
                          <a:rPr lang="en-IN" sz="2400" b="1" i="1" u="sng">
                            <a:solidFill>
                              <a:schemeClr val="tx1"/>
                            </a:solidFill>
                            <a:latin typeface="Cambria Math" panose="02040503050406030204" pitchFamily="18" charset="0"/>
                          </a:rPr>
                          <m:t>𝒆𝒇𝒇</m:t>
                        </m:r>
                      </m:sub>
                    </m:sSub>
                  </m:oMath>
                </a14:m>
                <a:r>
                  <a:rPr lang="en-US" sz="2400" b="1" u="sng">
                    <a:solidFill>
                      <a:schemeClr val="tx1"/>
                    </a:solidFill>
                    <a:latin typeface="Times New Roman" panose="02020603050405020304" pitchFamily="18" charset="0"/>
                    <a:cs typeface="Times New Roman" panose="02020603050405020304" pitchFamily="18" charset="0"/>
                  </a:rPr>
                  <a:t>) varies - </a:t>
                </a:r>
              </a:p>
              <a:p>
                <a:pPr marL="0" indent="0">
                  <a:buNone/>
                </a:pPr>
                <a:r>
                  <a:rPr lang="en-IN">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14590" y="758663"/>
                <a:ext cx="8915400" cy="3777622"/>
              </a:xfrm>
              <a:blipFill rotWithShape="0">
                <a:blip r:embed="rId2"/>
                <a:stretch>
                  <a:fillRect l="-957" t="-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366037186"/>
                  </p:ext>
                </p:extLst>
              </p:nvPr>
            </p:nvGraphicFramePr>
            <p:xfrm>
              <a:off x="1836679" y="1792941"/>
              <a:ext cx="8793311" cy="4306395"/>
            </p:xfrm>
            <a:graphic>
              <a:graphicData uri="http://schemas.openxmlformats.org/drawingml/2006/table">
                <a:tbl>
                  <a:tblPr firstRow="1" bandRow="1">
                    <a:tableStyleId>{5C22544A-7EE6-4342-B048-85BDC9FD1C3A}</a:tableStyleId>
                  </a:tblPr>
                  <a:tblGrid>
                    <a:gridCol w="1758662">
                      <a:extLst>
                        <a:ext uri="{9D8B030D-6E8A-4147-A177-3AD203B41FA5}">
                          <a16:colId xmlns:a16="http://schemas.microsoft.com/office/drawing/2014/main" xmlns="" val="20000"/>
                        </a:ext>
                      </a:extLst>
                    </a:gridCol>
                    <a:gridCol w="1828958">
                      <a:extLst>
                        <a:ext uri="{9D8B030D-6E8A-4147-A177-3AD203B41FA5}">
                          <a16:colId xmlns:a16="http://schemas.microsoft.com/office/drawing/2014/main" xmlns="" val="20001"/>
                        </a:ext>
                      </a:extLst>
                    </a:gridCol>
                    <a:gridCol w="1688367">
                      <a:extLst>
                        <a:ext uri="{9D8B030D-6E8A-4147-A177-3AD203B41FA5}">
                          <a16:colId xmlns:a16="http://schemas.microsoft.com/office/drawing/2014/main" xmlns="" val="20002"/>
                        </a:ext>
                      </a:extLst>
                    </a:gridCol>
                    <a:gridCol w="1758662">
                      <a:extLst>
                        <a:ext uri="{9D8B030D-6E8A-4147-A177-3AD203B41FA5}">
                          <a16:colId xmlns:a16="http://schemas.microsoft.com/office/drawing/2014/main" xmlns="" val="20003"/>
                        </a:ext>
                      </a:extLst>
                    </a:gridCol>
                    <a:gridCol w="1758662">
                      <a:extLst>
                        <a:ext uri="{9D8B030D-6E8A-4147-A177-3AD203B41FA5}">
                          <a16:colId xmlns:a16="http://schemas.microsoft.com/office/drawing/2014/main" xmlns="" val="20004"/>
                        </a:ext>
                      </a:extLst>
                    </a:gridCol>
                  </a:tblGrid>
                  <a:tr h="9775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SL. NO</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n-US" sz="1800" b="1" i="1" smtClean="0">
                                      <a:latin typeface="Cambria Math" panose="02040503050406030204" pitchFamily="18" charset="0"/>
                                    </a:rPr>
                                  </m:ctrlPr>
                                </m:sSubPr>
                                <m:e>
                                  <m:r>
                                    <a:rPr lang="en-IN" sz="1800" b="1" i="1">
                                      <a:latin typeface="Cambria Math" panose="02040503050406030204" pitchFamily="18" charset="0"/>
                                    </a:rPr>
                                    <m:t>𝒏</m:t>
                                  </m:r>
                                </m:e>
                                <m:sub>
                                  <m:r>
                                    <a:rPr lang="en-IN" sz="1800" b="1" i="1">
                                      <a:latin typeface="Cambria Math" panose="02040503050406030204" pitchFamily="18" charset="0"/>
                                    </a:rPr>
                                    <m:t>𝒆𝒇𝒇</m:t>
                                  </m:r>
                                </m:sub>
                              </m:sSub>
                            </m:oMath>
                          </a14:m>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unitless</a:t>
                          </a:r>
                          <a:r>
                            <a:rPr lang="en-IN">
                              <a:latin typeface="Times New Roman" panose="02020603050405020304" pitchFamily="18" charset="0"/>
                              <a:cs typeface="Times New Roman" panose="02020603050405020304" pitchFamily="18" charset="0"/>
                            </a:rPr>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l-GR" sz="1800" i="1" smtClean="0">
                                      <a:latin typeface="Cambria Math" panose="02040503050406030204" pitchFamily="18" charset="0"/>
                                      <a:cs typeface="Times New Roman" panose="02020603050405020304" pitchFamily="18" charset="0"/>
                                    </a:rPr>
                                  </m:ctrlPr>
                                </m:sSubPr>
                                <m:e>
                                  <m:r>
                                    <m:rPr>
                                      <m:sty m:val="p"/>
                                    </m:rPr>
                                    <a:rPr lang="el-GR" sz="1800" i="0" smtClean="0">
                                      <a:latin typeface="Cambria Math" panose="02040503050406030204" pitchFamily="18" charset="0"/>
                                      <a:cs typeface="Times New Roman" panose="02020603050405020304" pitchFamily="18" charset="0"/>
                                    </a:rPr>
                                    <m:t>λ</m:t>
                                  </m:r>
                                </m:e>
                                <m:sub>
                                  <m:r>
                                    <a:rPr lang="en-US" sz="1800" b="1" i="1" smtClean="0">
                                      <a:latin typeface="Cambria Math" panose="02040503050406030204" pitchFamily="18" charset="0"/>
                                      <a:cs typeface="Times New Roman" panose="02020603050405020304" pitchFamily="18" charset="0"/>
                                    </a:rPr>
                                    <m:t>𝒓</m:t>
                                  </m:r>
                                  <m:r>
                                    <a:rPr lang="en-US" sz="1800" b="1" i="1" smtClean="0">
                                      <a:latin typeface="Cambria Math" panose="02040503050406030204" pitchFamily="18" charset="0"/>
                                      <a:cs typeface="Times New Roman" panose="02020603050405020304" pitchFamily="18" charset="0"/>
                                    </a:rPr>
                                    <m:t>𝟏</m:t>
                                  </m:r>
                                </m:sub>
                              </m:sSub>
                            </m:oMath>
                          </a14:m>
                          <a:r>
                            <a:rPr lang="en-IN" sz="1800" smtClean="0">
                              <a:latin typeface="Times New Roman" panose="02020603050405020304" pitchFamily="18" charset="0"/>
                              <a:cs typeface="Times New Roman" panose="02020603050405020304" pitchFamily="18" charset="0"/>
                            </a:rPr>
                            <a:t>[nm</a:t>
                          </a:r>
                          <a:r>
                            <a:rPr lang="en-IN" sz="1800">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sz="18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cs typeface="Times New Roman" panose="02020603050405020304" pitchFamily="18" charset="0"/>
                                    </a:rPr>
                                    <m:t>𝝀</m:t>
                                  </m:r>
                                </m:e>
                                <m:sub>
                                  <m:r>
                                    <a:rPr lang="en-US" sz="1800" b="0" i="1" smtClean="0">
                                      <a:latin typeface="Cambria Math" panose="02040503050406030204" pitchFamily="18" charset="0"/>
                                      <a:cs typeface="Times New Roman" panose="02020603050405020304" pitchFamily="18" charset="0"/>
                                    </a:rPr>
                                    <m:t>3 </m:t>
                                  </m:r>
                                  <m:r>
                                    <a:rPr lang="en-US" sz="1800" b="0" i="1" smtClean="0">
                                      <a:latin typeface="Cambria Math" panose="02040503050406030204" pitchFamily="18" charset="0"/>
                                      <a:cs typeface="Times New Roman" panose="02020603050405020304" pitchFamily="18" charset="0"/>
                                    </a:rPr>
                                    <m:t>𝑑𝑏</m:t>
                                  </m:r>
                                </m:sub>
                              </m:sSub>
                              <m:r>
                                <a:rPr lang="en-US" sz="1800" b="0" i="1" smtClean="0">
                                  <a:latin typeface="Cambria Math" panose="02040503050406030204" pitchFamily="18" charset="0"/>
                                  <a:cs typeface="Times New Roman" panose="02020603050405020304" pitchFamily="18" charset="0"/>
                                </a:rPr>
                                <m:t> </m:t>
                              </m:r>
                            </m:oMath>
                          </a14:m>
                          <a:r>
                            <a:rPr lang="en-IN" sz="1800">
                              <a:latin typeface="Times New Roman" panose="02020603050405020304" pitchFamily="18" charset="0"/>
                              <a:cs typeface="Times New Roman" panose="02020603050405020304" pitchFamily="18" charset="0"/>
                            </a:rPr>
                            <a:t>[nm]</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665770">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2.76</a:t>
                          </a:r>
                        </a:p>
                      </a:txBody>
                      <a:tcPr/>
                    </a:tc>
                    <a:tc>
                      <a:txBody>
                        <a:bodyPr/>
                        <a:lstStyle/>
                        <a:p>
                          <a:pPr algn="ctr"/>
                          <a:r>
                            <a:rPr lang="en-IN">
                              <a:latin typeface="Times New Roman" panose="02020603050405020304" pitchFamily="18" charset="0"/>
                              <a:cs typeface="Times New Roman" panose="02020603050405020304" pitchFamily="18" charset="0"/>
                            </a:rPr>
                            <a:t>1521</a:t>
                          </a:r>
                        </a:p>
                      </a:txBody>
                      <a:tcPr/>
                    </a:tc>
                    <a:tc>
                      <a:txBody>
                        <a:bodyPr/>
                        <a:lstStyle/>
                        <a:p>
                          <a:pPr algn="ctr"/>
                          <a:r>
                            <a:rPr lang="en-IN">
                              <a:latin typeface="Times New Roman" panose="02020603050405020304" pitchFamily="18" charset="0"/>
                              <a:cs typeface="Times New Roman" panose="02020603050405020304" pitchFamily="18" charset="0"/>
                            </a:rPr>
                            <a:t>1522-1521=1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1"/>
                      </a:ext>
                    </a:extLst>
                  </a:tr>
                  <a:tr h="665770">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2.79</a:t>
                          </a:r>
                        </a:p>
                      </a:txBody>
                      <a:tcPr/>
                    </a:tc>
                    <a:tc>
                      <a:txBody>
                        <a:bodyPr/>
                        <a:lstStyle/>
                        <a:p>
                          <a:pPr algn="ctr"/>
                          <a:r>
                            <a:rPr lang="en-IN">
                              <a:latin typeface="Times New Roman" panose="02020603050405020304" pitchFamily="18" charset="0"/>
                              <a:cs typeface="Times New Roman" panose="02020603050405020304" pitchFamily="18" charset="0"/>
                            </a:rPr>
                            <a:t>1511</a:t>
                          </a:r>
                        </a:p>
                      </a:txBody>
                      <a:tcPr/>
                    </a:tc>
                    <a:tc>
                      <a:txBody>
                        <a:bodyPr/>
                        <a:lstStyle/>
                        <a:p>
                          <a:pPr algn="ctr"/>
                          <a:r>
                            <a:rPr lang="en-IN">
                              <a:latin typeface="Times New Roman" panose="02020603050405020304" pitchFamily="18" charset="0"/>
                              <a:cs typeface="Times New Roman" panose="02020603050405020304" pitchFamily="18" charset="0"/>
                            </a:rPr>
                            <a:t>1512-1511=1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2"/>
                      </a:ext>
                    </a:extLst>
                  </a:tr>
                  <a:tr h="665770">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2.82</a:t>
                          </a:r>
                        </a:p>
                      </a:txBody>
                      <a:tcPr/>
                    </a:tc>
                    <a:tc>
                      <a:txBody>
                        <a:bodyPr/>
                        <a:lstStyle/>
                        <a:p>
                          <a:pPr algn="ctr"/>
                          <a:r>
                            <a:rPr lang="en-IN">
                              <a:latin typeface="Times New Roman" panose="02020603050405020304" pitchFamily="18" charset="0"/>
                              <a:cs typeface="Times New Roman" panose="02020603050405020304" pitchFamily="18" charset="0"/>
                            </a:rPr>
                            <a:t>1502</a:t>
                          </a:r>
                        </a:p>
                      </a:txBody>
                      <a:tcPr/>
                    </a:tc>
                    <a:tc>
                      <a:txBody>
                        <a:bodyPr/>
                        <a:lstStyle/>
                        <a:p>
                          <a:pPr algn="ctr"/>
                          <a:r>
                            <a:rPr lang="en-IN">
                              <a:latin typeface="Times New Roman" panose="02020603050405020304" pitchFamily="18" charset="0"/>
                              <a:cs typeface="Times New Roman" panose="02020603050405020304" pitchFamily="18" charset="0"/>
                            </a:rPr>
                            <a:t>1502-1501=1</a:t>
                          </a:r>
                        </a:p>
                      </a:txBody>
                      <a:tcPr/>
                    </a:tc>
                    <a:tc>
                      <a:txBody>
                        <a:bodyPr/>
                        <a:lstStyle/>
                        <a:p>
                          <a:pPr algn="ctr"/>
                          <a:r>
                            <a:rPr lang="en-IN">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xmlns="" val="10003"/>
                      </a:ext>
                    </a:extLst>
                  </a:tr>
                  <a:tr h="665770">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2.85</a:t>
                          </a:r>
                        </a:p>
                      </a:txBody>
                      <a:tcPr/>
                    </a:tc>
                    <a:tc>
                      <a:txBody>
                        <a:bodyPr/>
                        <a:lstStyle/>
                        <a:p>
                          <a:pPr algn="ctr"/>
                          <a:r>
                            <a:rPr lang="en-IN">
                              <a:latin typeface="Times New Roman" panose="02020603050405020304" pitchFamily="18" charset="0"/>
                              <a:cs typeface="Times New Roman" panose="02020603050405020304" pitchFamily="18" charset="0"/>
                            </a:rPr>
                            <a:t>1518</a:t>
                          </a:r>
                        </a:p>
                      </a:txBody>
                      <a:tcPr/>
                    </a:tc>
                    <a:tc>
                      <a:txBody>
                        <a:bodyPr/>
                        <a:lstStyle/>
                        <a:p>
                          <a:pPr algn="ctr"/>
                          <a:r>
                            <a:rPr lang="en-IN">
                              <a:latin typeface="Times New Roman" panose="02020603050405020304" pitchFamily="18" charset="0"/>
                              <a:cs typeface="Times New Roman" panose="02020603050405020304" pitchFamily="18" charset="0"/>
                            </a:rPr>
                            <a:t>1518-1517=1</a:t>
                          </a:r>
                        </a:p>
                      </a:txBody>
                      <a:tcPr/>
                    </a:tc>
                    <a:tc>
                      <a:txBody>
                        <a:bodyPr/>
                        <a:lstStyle/>
                        <a:p>
                          <a:pPr algn="ctr"/>
                          <a:r>
                            <a:rPr lang="en-IN">
                              <a:latin typeface="Times New Roman" panose="02020603050405020304" pitchFamily="18" charset="0"/>
                              <a:cs typeface="Times New Roman" panose="02020603050405020304" pitchFamily="18" charset="0"/>
                            </a:rPr>
                            <a:t>26</a:t>
                          </a:r>
                        </a:p>
                      </a:txBody>
                      <a:tcPr/>
                    </a:tc>
                    <a:extLst>
                      <a:ext uri="{0D108BD9-81ED-4DB2-BD59-A6C34878D82A}">
                        <a16:rowId xmlns:a16="http://schemas.microsoft.com/office/drawing/2014/main" xmlns="" val="10004"/>
                      </a:ext>
                    </a:extLst>
                  </a:tr>
                  <a:tr h="665770">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3.00</a:t>
                          </a:r>
                        </a:p>
                      </a:txBody>
                      <a:tcPr/>
                    </a:tc>
                    <a:tc>
                      <a:txBody>
                        <a:bodyPr/>
                        <a:lstStyle/>
                        <a:p>
                          <a:pPr algn="ctr"/>
                          <a:r>
                            <a:rPr lang="en-IN">
                              <a:latin typeface="Times New Roman" panose="02020603050405020304" pitchFamily="18" charset="0"/>
                              <a:cs typeface="Times New Roman" panose="02020603050405020304" pitchFamily="18" charset="0"/>
                            </a:rPr>
                            <a:t>1520</a:t>
                          </a:r>
                        </a:p>
                      </a:txBody>
                      <a:tcPr/>
                    </a:tc>
                    <a:tc>
                      <a:txBody>
                        <a:bodyPr/>
                        <a:lstStyle/>
                        <a:p>
                          <a:pPr algn="ctr"/>
                          <a:r>
                            <a:rPr lang="en-IN">
                              <a:latin typeface="Times New Roman" panose="02020603050405020304" pitchFamily="18" charset="0"/>
                              <a:cs typeface="Times New Roman" panose="02020603050405020304" pitchFamily="18" charset="0"/>
                            </a:rPr>
                            <a:t>1521-1520=1</a:t>
                          </a:r>
                        </a:p>
                      </a:txBody>
                      <a:tcPr/>
                    </a:tc>
                    <a:tc>
                      <a:txBody>
                        <a:bodyPr/>
                        <a:lstStyle/>
                        <a:p>
                          <a:pPr algn="ctr"/>
                          <a:r>
                            <a:rPr lang="en-IN">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xmlns="" val="100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366037186"/>
                  </p:ext>
                </p:extLst>
              </p:nvPr>
            </p:nvGraphicFramePr>
            <p:xfrm>
              <a:off x="1836679" y="1792941"/>
              <a:ext cx="8793311" cy="4306395"/>
            </p:xfrm>
            <a:graphic>
              <a:graphicData uri="http://schemas.openxmlformats.org/drawingml/2006/table">
                <a:tbl>
                  <a:tblPr firstRow="1" bandRow="1">
                    <a:tableStyleId>{5C22544A-7EE6-4342-B048-85BDC9FD1C3A}</a:tableStyleId>
                  </a:tblPr>
                  <a:tblGrid>
                    <a:gridCol w="1758662">
                      <a:extLst>
                        <a:ext uri="{9D8B030D-6E8A-4147-A177-3AD203B41FA5}">
                          <a16:colId xmlns:a16="http://schemas.microsoft.com/office/drawing/2014/main" xmlns="" xmlns:a14="http://schemas.microsoft.com/office/drawing/2010/main" val="20000"/>
                        </a:ext>
                      </a:extLst>
                    </a:gridCol>
                    <a:gridCol w="1828958">
                      <a:extLst>
                        <a:ext uri="{9D8B030D-6E8A-4147-A177-3AD203B41FA5}">
                          <a16:colId xmlns:a16="http://schemas.microsoft.com/office/drawing/2014/main" xmlns="" xmlns:a14="http://schemas.microsoft.com/office/drawing/2010/main" val="20001"/>
                        </a:ext>
                      </a:extLst>
                    </a:gridCol>
                    <a:gridCol w="1688367">
                      <a:extLst>
                        <a:ext uri="{9D8B030D-6E8A-4147-A177-3AD203B41FA5}">
                          <a16:colId xmlns:a16="http://schemas.microsoft.com/office/drawing/2014/main" xmlns="" xmlns:a14="http://schemas.microsoft.com/office/drawing/2010/main" val="20002"/>
                        </a:ext>
                      </a:extLst>
                    </a:gridCol>
                    <a:gridCol w="1758662">
                      <a:extLst>
                        <a:ext uri="{9D8B030D-6E8A-4147-A177-3AD203B41FA5}">
                          <a16:colId xmlns:a16="http://schemas.microsoft.com/office/drawing/2014/main" xmlns="" xmlns:a14="http://schemas.microsoft.com/office/drawing/2010/main" val="20003"/>
                        </a:ext>
                      </a:extLst>
                    </a:gridCol>
                    <a:gridCol w="1758662">
                      <a:extLst>
                        <a:ext uri="{9D8B030D-6E8A-4147-A177-3AD203B41FA5}">
                          <a16:colId xmlns:a16="http://schemas.microsoft.com/office/drawing/2014/main" xmlns="" xmlns:a14="http://schemas.microsoft.com/office/drawing/2010/main" val="20004"/>
                        </a:ext>
                      </a:extLst>
                    </a:gridCol>
                  </a:tblGrid>
                  <a:tr h="9775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SL. NO</a:t>
                          </a:r>
                        </a:p>
                        <a:p>
                          <a:pPr algn="ctr"/>
                          <a:endParaRPr lang="en-IN">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3"/>
                          <a:stretch>
                            <a:fillRect l="-96667" t="-3125" r="-286000" b="-343125"/>
                          </a:stretch>
                        </a:blipFill>
                      </a:tcPr>
                    </a:tc>
                    <a:tc>
                      <a:txBody>
                        <a:bodyPr/>
                        <a:lstStyle/>
                        <a:p>
                          <a:endParaRPr lang="en-US"/>
                        </a:p>
                      </a:txBody>
                      <a:tcPr>
                        <a:blipFill rotWithShape="0">
                          <a:blip r:embed="rId3"/>
                          <a:stretch>
                            <a:fillRect l="-212996" t="-3125" r="-209747" b="-343125"/>
                          </a:stretch>
                        </a:blipFill>
                      </a:tcPr>
                    </a:tc>
                    <a:tc>
                      <a:txBody>
                        <a:bodyPr/>
                        <a:lstStyle/>
                        <a:p>
                          <a:endParaRPr lang="en-US"/>
                        </a:p>
                      </a:txBody>
                      <a:tcPr>
                        <a:blipFill rotWithShape="0">
                          <a:blip r:embed="rId3"/>
                          <a:stretch>
                            <a:fillRect l="-301042" t="-3125" r="-101736" b="-343125"/>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0"/>
                      </a:ext>
                    </a:extLst>
                  </a:tr>
                  <a:tr h="665770">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2.76</a:t>
                          </a:r>
                        </a:p>
                      </a:txBody>
                      <a:tcPr/>
                    </a:tc>
                    <a:tc>
                      <a:txBody>
                        <a:bodyPr/>
                        <a:lstStyle/>
                        <a:p>
                          <a:pPr algn="ctr"/>
                          <a:r>
                            <a:rPr lang="en-IN">
                              <a:latin typeface="Times New Roman" panose="02020603050405020304" pitchFamily="18" charset="0"/>
                              <a:cs typeface="Times New Roman" panose="02020603050405020304" pitchFamily="18" charset="0"/>
                            </a:rPr>
                            <a:t>1521</a:t>
                          </a:r>
                        </a:p>
                      </a:txBody>
                      <a:tcPr/>
                    </a:tc>
                    <a:tc>
                      <a:txBody>
                        <a:bodyPr/>
                        <a:lstStyle/>
                        <a:p>
                          <a:pPr algn="ctr"/>
                          <a:r>
                            <a:rPr lang="en-IN">
                              <a:latin typeface="Times New Roman" panose="02020603050405020304" pitchFamily="18" charset="0"/>
                              <a:cs typeface="Times New Roman" panose="02020603050405020304" pitchFamily="18" charset="0"/>
                            </a:rPr>
                            <a:t>1522-1521=1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1"/>
                      </a:ext>
                    </a:extLst>
                  </a:tr>
                  <a:tr h="665770">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2.79</a:t>
                          </a:r>
                        </a:p>
                      </a:txBody>
                      <a:tcPr/>
                    </a:tc>
                    <a:tc>
                      <a:txBody>
                        <a:bodyPr/>
                        <a:lstStyle/>
                        <a:p>
                          <a:pPr algn="ctr"/>
                          <a:r>
                            <a:rPr lang="en-IN">
                              <a:latin typeface="Times New Roman" panose="02020603050405020304" pitchFamily="18" charset="0"/>
                              <a:cs typeface="Times New Roman" panose="02020603050405020304" pitchFamily="18" charset="0"/>
                            </a:rPr>
                            <a:t>1511</a:t>
                          </a:r>
                        </a:p>
                      </a:txBody>
                      <a:tcPr/>
                    </a:tc>
                    <a:tc>
                      <a:txBody>
                        <a:bodyPr/>
                        <a:lstStyle/>
                        <a:p>
                          <a:pPr algn="ctr"/>
                          <a:r>
                            <a:rPr lang="en-IN">
                              <a:latin typeface="Times New Roman" panose="02020603050405020304" pitchFamily="18" charset="0"/>
                              <a:cs typeface="Times New Roman" panose="02020603050405020304" pitchFamily="18" charset="0"/>
                            </a:rPr>
                            <a:t>1512-1511=1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2"/>
                      </a:ext>
                    </a:extLst>
                  </a:tr>
                  <a:tr h="665770">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2.82</a:t>
                          </a:r>
                        </a:p>
                      </a:txBody>
                      <a:tcPr/>
                    </a:tc>
                    <a:tc>
                      <a:txBody>
                        <a:bodyPr/>
                        <a:lstStyle/>
                        <a:p>
                          <a:pPr algn="ctr"/>
                          <a:r>
                            <a:rPr lang="en-IN">
                              <a:latin typeface="Times New Roman" panose="02020603050405020304" pitchFamily="18" charset="0"/>
                              <a:cs typeface="Times New Roman" panose="02020603050405020304" pitchFamily="18" charset="0"/>
                            </a:rPr>
                            <a:t>1502</a:t>
                          </a:r>
                        </a:p>
                      </a:txBody>
                      <a:tcPr/>
                    </a:tc>
                    <a:tc>
                      <a:txBody>
                        <a:bodyPr/>
                        <a:lstStyle/>
                        <a:p>
                          <a:pPr algn="ctr"/>
                          <a:r>
                            <a:rPr lang="en-IN">
                              <a:latin typeface="Times New Roman" panose="02020603050405020304" pitchFamily="18" charset="0"/>
                              <a:cs typeface="Times New Roman" panose="02020603050405020304" pitchFamily="18" charset="0"/>
                            </a:rPr>
                            <a:t>1502-1501=1</a:t>
                          </a:r>
                        </a:p>
                      </a:txBody>
                      <a:tcPr/>
                    </a:tc>
                    <a:tc>
                      <a:txBody>
                        <a:bodyPr/>
                        <a:lstStyle/>
                        <a:p>
                          <a:pPr algn="ctr"/>
                          <a:r>
                            <a:rPr lang="en-IN">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xmlns="" xmlns:a14="http://schemas.microsoft.com/office/drawing/2010/main" val="10003"/>
                      </a:ext>
                    </a:extLst>
                  </a:tr>
                  <a:tr h="665770">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2.85</a:t>
                          </a:r>
                        </a:p>
                      </a:txBody>
                      <a:tcPr/>
                    </a:tc>
                    <a:tc>
                      <a:txBody>
                        <a:bodyPr/>
                        <a:lstStyle/>
                        <a:p>
                          <a:pPr algn="ctr"/>
                          <a:r>
                            <a:rPr lang="en-IN">
                              <a:latin typeface="Times New Roman" panose="02020603050405020304" pitchFamily="18" charset="0"/>
                              <a:cs typeface="Times New Roman" panose="02020603050405020304" pitchFamily="18" charset="0"/>
                            </a:rPr>
                            <a:t>1518</a:t>
                          </a:r>
                        </a:p>
                      </a:txBody>
                      <a:tcPr/>
                    </a:tc>
                    <a:tc>
                      <a:txBody>
                        <a:bodyPr/>
                        <a:lstStyle/>
                        <a:p>
                          <a:pPr algn="ctr"/>
                          <a:r>
                            <a:rPr lang="en-IN">
                              <a:latin typeface="Times New Roman" panose="02020603050405020304" pitchFamily="18" charset="0"/>
                              <a:cs typeface="Times New Roman" panose="02020603050405020304" pitchFamily="18" charset="0"/>
                            </a:rPr>
                            <a:t>1518-1517=1</a:t>
                          </a:r>
                        </a:p>
                      </a:txBody>
                      <a:tcPr/>
                    </a:tc>
                    <a:tc>
                      <a:txBody>
                        <a:bodyPr/>
                        <a:lstStyle/>
                        <a:p>
                          <a:pPr algn="ctr"/>
                          <a:r>
                            <a:rPr lang="en-IN">
                              <a:latin typeface="Times New Roman" panose="02020603050405020304" pitchFamily="18" charset="0"/>
                              <a:cs typeface="Times New Roman" panose="02020603050405020304" pitchFamily="18" charset="0"/>
                            </a:rPr>
                            <a:t>26</a:t>
                          </a:r>
                        </a:p>
                      </a:txBody>
                      <a:tcPr/>
                    </a:tc>
                    <a:extLst>
                      <a:ext uri="{0D108BD9-81ED-4DB2-BD59-A6C34878D82A}">
                        <a16:rowId xmlns:a16="http://schemas.microsoft.com/office/drawing/2014/main" xmlns="" xmlns:a14="http://schemas.microsoft.com/office/drawing/2010/main" val="10004"/>
                      </a:ext>
                    </a:extLst>
                  </a:tr>
                  <a:tr h="665770">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3.00</a:t>
                          </a:r>
                        </a:p>
                      </a:txBody>
                      <a:tcPr/>
                    </a:tc>
                    <a:tc>
                      <a:txBody>
                        <a:bodyPr/>
                        <a:lstStyle/>
                        <a:p>
                          <a:pPr algn="ctr"/>
                          <a:r>
                            <a:rPr lang="en-IN">
                              <a:latin typeface="Times New Roman" panose="02020603050405020304" pitchFamily="18" charset="0"/>
                              <a:cs typeface="Times New Roman" panose="02020603050405020304" pitchFamily="18" charset="0"/>
                            </a:rPr>
                            <a:t>1520</a:t>
                          </a:r>
                        </a:p>
                      </a:txBody>
                      <a:tcPr/>
                    </a:tc>
                    <a:tc>
                      <a:txBody>
                        <a:bodyPr/>
                        <a:lstStyle/>
                        <a:p>
                          <a:pPr algn="ctr"/>
                          <a:r>
                            <a:rPr lang="en-IN">
                              <a:latin typeface="Times New Roman" panose="02020603050405020304" pitchFamily="18" charset="0"/>
                              <a:cs typeface="Times New Roman" panose="02020603050405020304" pitchFamily="18" charset="0"/>
                            </a:rPr>
                            <a:t>1521-1520=1</a:t>
                          </a:r>
                        </a:p>
                      </a:txBody>
                      <a:tcPr/>
                    </a:tc>
                    <a:tc>
                      <a:txBody>
                        <a:bodyPr/>
                        <a:lstStyle/>
                        <a:p>
                          <a:pPr algn="ctr"/>
                          <a:r>
                            <a:rPr lang="en-IN">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21</a:t>
            </a:fld>
            <a:endParaRPr lang="en-IN"/>
          </a:p>
        </p:txBody>
      </p:sp>
    </p:spTree>
    <p:extLst>
      <p:ext uri="{BB962C8B-B14F-4D97-AF65-F5344CB8AC3E}">
        <p14:creationId xmlns:p14="http://schemas.microsoft.com/office/powerpoint/2010/main" val="1090639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61049" y="491705"/>
                <a:ext cx="6357669" cy="496674"/>
              </a:xfrm>
              <a:prstGeom prst="rect">
                <a:avLst/>
              </a:prstGeom>
            </p:spPr>
            <p:txBody>
              <a:bodyPr wrap="square">
                <a:spAutoFit/>
              </a:bodyPr>
              <a:lstStyle/>
              <a:p>
                <a:pPr algn="ctr"/>
                <a:r>
                  <a:rPr lang="en-IN" sz="2400" b="1" u="sng">
                    <a:latin typeface="Times New Roman" panose="02020603050405020304" pitchFamily="18" charset="0"/>
                    <a:cs typeface="Times New Roman" panose="02020603050405020304" pitchFamily="18" charset="0"/>
                  </a:rPr>
                  <a:t>When  </a:t>
                </a:r>
                <a:r>
                  <a:rPr lang="en-US" sz="2400" b="1" u="sng">
                    <a:latin typeface="Times New Roman" panose="02020603050405020304" pitchFamily="18" charset="0"/>
                    <a:cs typeface="Times New Roman" panose="02020603050405020304" pitchFamily="18" charset="0"/>
                  </a:rPr>
                  <a:t>Effective Index(</a:t>
                </a:r>
                <a14:m>
                  <m:oMath xmlns:m="http://schemas.openxmlformats.org/officeDocument/2006/math">
                    <m:sSub>
                      <m:sSubPr>
                        <m:ctrlPr>
                          <a:rPr lang="en-US" sz="2400" b="1" i="1" u="sng">
                            <a:latin typeface="Cambria Math" panose="02040503050406030204" pitchFamily="18" charset="0"/>
                          </a:rPr>
                        </m:ctrlPr>
                      </m:sSubPr>
                      <m:e>
                        <m:r>
                          <a:rPr lang="en-IN" sz="2400" b="1" i="1" u="sng">
                            <a:latin typeface="Cambria Math" panose="02040503050406030204" pitchFamily="18" charset="0"/>
                          </a:rPr>
                          <m:t>𝒏</m:t>
                        </m:r>
                      </m:e>
                      <m:sub>
                        <m:r>
                          <a:rPr lang="en-IN" sz="2400" b="1" i="1" u="sng">
                            <a:latin typeface="Cambria Math" panose="02040503050406030204" pitchFamily="18" charset="0"/>
                          </a:rPr>
                          <m:t>𝒆𝒇𝒇</m:t>
                        </m:r>
                      </m:sub>
                    </m:sSub>
                  </m:oMath>
                </a14:m>
                <a:r>
                  <a:rPr lang="en-US" sz="2400" b="1" u="sng">
                    <a:latin typeface="Times New Roman" panose="02020603050405020304" pitchFamily="18" charset="0"/>
                    <a:cs typeface="Times New Roman" panose="02020603050405020304" pitchFamily="18" charset="0"/>
                  </a:rPr>
                  <a:t>) varies</a:t>
                </a:r>
                <a:endParaRPr lang="en-US" sz="24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61049" y="491705"/>
                <a:ext cx="6357669" cy="496674"/>
              </a:xfrm>
              <a:prstGeom prst="rect">
                <a:avLst/>
              </a:prstGeom>
              <a:blipFill rotWithShape="0">
                <a:blip r:embed="rId2"/>
                <a:stretch>
                  <a:fillRect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979045" y="3384616"/>
                <a:ext cx="5329703" cy="668581"/>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13: </a:t>
                </a:r>
                <a:r>
                  <a:rPr 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a:t>
                </a:r>
                <a:r>
                  <a:rPr lang="en-US"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vsTransmission</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graph when</a:t>
                </a:r>
              </a:p>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𝑒𝑓𝑓</m:t>
                        </m:r>
                      </m:sub>
                    </m:sSub>
                  </m:oMath>
                </a14:m>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2.76 </a:t>
                </a:r>
              </a:p>
            </p:txBody>
          </p:sp>
        </mc:Choice>
        <mc:Fallback xmlns="">
          <p:sp>
            <p:nvSpPr>
              <p:cNvPr id="9" name="Rectangle 8"/>
              <p:cNvSpPr>
                <a:spLocks noRot="1" noChangeAspect="1" noMove="1" noResize="1" noEditPoints="1" noAdjustHandles="1" noChangeArrowheads="1" noChangeShapeType="1" noTextEdit="1"/>
              </p:cNvSpPr>
              <p:nvPr/>
            </p:nvSpPr>
            <p:spPr>
              <a:xfrm>
                <a:off x="1979045" y="3384616"/>
                <a:ext cx="5329703" cy="668581"/>
              </a:xfrm>
              <a:prstGeom prst="rect">
                <a:avLst/>
              </a:prstGeom>
              <a:blipFill rotWithShape="0">
                <a:blip r:embed="rId3"/>
                <a:stretch>
                  <a:fillRect l="-1030" t="-6364" b="-13636"/>
                </a:stretch>
              </a:blipFill>
            </p:spPr>
            <p:txBody>
              <a:bodyPr/>
              <a:lstStyle/>
              <a:p>
                <a:r>
                  <a:rPr lang="en-US">
                    <a:noFill/>
                  </a:rPr>
                  <a:t> </a:t>
                </a:r>
              </a:p>
            </p:txBody>
          </p:sp>
        </mc:Fallback>
      </mc:AlternateContent>
      <p:sp>
        <p:nvSpPr>
          <p:cNvPr id="12" name="Rectangle 11"/>
          <p:cNvSpPr/>
          <p:nvPr/>
        </p:nvSpPr>
        <p:spPr>
          <a:xfrm>
            <a:off x="9051634" y="3493572"/>
            <a:ext cx="184731" cy="461665"/>
          </a:xfrm>
          <a:prstGeom prst="rect">
            <a:avLst/>
          </a:prstGeom>
        </p:spPr>
        <p:txBody>
          <a:bodyPr wrap="none">
            <a:spAutoFit/>
          </a:bodyPr>
          <a:lstStyle/>
          <a:p>
            <a:pPr algn="ctr"/>
            <a:endParaRPr lang="en-US" sz="240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3" name="Rectangle 12"/>
              <p:cNvSpPr/>
              <p:nvPr/>
            </p:nvSpPr>
            <p:spPr>
              <a:xfrm>
                <a:off x="7205951" y="3330138"/>
                <a:ext cx="4986049" cy="668581"/>
              </a:xfrm>
              <a:prstGeom prst="rect">
                <a:avLst/>
              </a:prstGeom>
            </p:spPr>
            <p:txBody>
              <a:bodyPr wrap="square">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14: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vs Transmission graph when</a:t>
                </a:r>
              </a:p>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𝑒𝑓𝑓</m:t>
                        </m:r>
                      </m:sub>
                    </m:sSub>
                  </m:oMath>
                </a14:m>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2.79</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205951" y="3330138"/>
                <a:ext cx="4986049" cy="668581"/>
              </a:xfrm>
              <a:prstGeom prst="rect">
                <a:avLst/>
              </a:prstGeom>
              <a:blipFill rotWithShape="0">
                <a:blip r:embed="rId4"/>
                <a:stretch>
                  <a:fillRect l="-978" t="-6364" r="-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915063" y="6202392"/>
                <a:ext cx="5019571" cy="1591911"/>
              </a:xfrm>
              <a:prstGeom prst="rect">
                <a:avLst/>
              </a:prstGeom>
            </p:spPr>
            <p:txBody>
              <a:bodyPr wrap="square">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15: </a:t>
                </a:r>
                <a:r>
                  <a:rPr 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vs Transmission graph when</a:t>
                </a:r>
              </a:p>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𝑒𝑓𝑓</m:t>
                        </m:r>
                      </m:sub>
                    </m:sSub>
                  </m:oMath>
                </a14:m>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2.82</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pPr algn="ct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915063" y="6202392"/>
                <a:ext cx="5019571" cy="1591911"/>
              </a:xfrm>
              <a:prstGeom prst="rect">
                <a:avLst/>
              </a:prstGeom>
              <a:blipFill rotWithShape="0">
                <a:blip r:embed="rId5"/>
                <a:stretch>
                  <a:fillRect l="-971" t="-2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065034" y="6133381"/>
                <a:ext cx="5236234" cy="2021629"/>
              </a:xfrm>
              <a:prstGeom prst="rect">
                <a:avLst/>
              </a:prstGeom>
            </p:spPr>
            <p:txBody>
              <a:bodyPr wrap="square">
                <a:spAutoFit/>
              </a:bodyPr>
              <a:lstStyle/>
              <a:p>
                <a:r>
                  <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16: </a:t>
                </a:r>
                <a:r>
                  <a:rPr 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Bandwidth </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vs Transmission graph when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𝑒𝑓𝑓</m:t>
                        </m:r>
                      </m:sub>
                    </m:sSub>
                  </m:oMath>
                </a14:m>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2.85 </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065034" y="6133381"/>
                <a:ext cx="5236234" cy="2021629"/>
              </a:xfrm>
              <a:prstGeom prst="rect">
                <a:avLst/>
              </a:prstGeom>
              <a:blipFill rotWithShape="0">
                <a:blip r:embed="rId6"/>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9045" y="959632"/>
            <a:ext cx="4740581" cy="2381852"/>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8022" y="948287"/>
            <a:ext cx="4766428" cy="238185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9045" y="3987332"/>
            <a:ext cx="4740581" cy="228092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0103" y="3998719"/>
            <a:ext cx="4766429" cy="2283219"/>
          </a:xfrm>
          <a:prstGeom prst="rect">
            <a:avLst/>
          </a:prstGeom>
        </p:spPr>
      </p:pic>
      <p:sp>
        <p:nvSpPr>
          <p:cNvPr id="2" name="Slide Number Placeholder 1"/>
          <p:cNvSpPr>
            <a:spLocks noGrp="1"/>
          </p:cNvSpPr>
          <p:nvPr>
            <p:ph type="sldNum" sz="quarter" idx="12"/>
          </p:nvPr>
        </p:nvSpPr>
        <p:spPr/>
        <p:txBody>
          <a:bodyPr/>
          <a:lstStyle/>
          <a:p>
            <a:fld id="{A98A6277-6C87-4107-BFD4-0FB3C08F0941}" type="slidenum">
              <a:rPr lang="en-IN" smtClean="0"/>
              <a:pPr/>
              <a:t>22</a:t>
            </a:fld>
            <a:endParaRPr lang="en-IN"/>
          </a:p>
        </p:txBody>
      </p:sp>
    </p:spTree>
    <p:extLst>
      <p:ext uri="{BB962C8B-B14F-4D97-AF65-F5344CB8AC3E}">
        <p14:creationId xmlns:p14="http://schemas.microsoft.com/office/powerpoint/2010/main" val="1801631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1489349" y="785542"/>
                <a:ext cx="10435570" cy="496674"/>
              </a:xfrm>
              <a:prstGeom prst="rect">
                <a:avLst/>
              </a:prstGeom>
              <a:noFill/>
            </p:spPr>
            <p:txBody>
              <a:bodyPr wrap="square" lIns="91440" tIns="45720" rIns="91440" bIns="45720">
                <a:spAutoFit/>
              </a:bodyPr>
              <a:lstStyle/>
              <a:p>
                <a:pPr algn="just"/>
                <a:r>
                  <a:rPr lang="en-US" sz="2000" b="1" u="sng">
                    <a:latin typeface="Times New Roman" panose="02020603050405020304" pitchFamily="18" charset="0"/>
                    <a:cs typeface="Times New Roman" panose="02020603050405020304" pitchFamily="18" charset="0"/>
                  </a:rPr>
                  <a:t> </a:t>
                </a:r>
                <a:r>
                  <a:rPr lang="en-US" sz="2400" b="1" u="sng">
                    <a:latin typeface="Times New Roman" panose="02020603050405020304" pitchFamily="18" charset="0"/>
                    <a:cs typeface="Times New Roman" panose="02020603050405020304" pitchFamily="18" charset="0"/>
                  </a:rPr>
                  <a:t>Effective Index (</a:t>
                </a:r>
                <a14:m>
                  <m:oMath xmlns:m="http://schemas.openxmlformats.org/officeDocument/2006/math">
                    <m:sSub>
                      <m:sSubPr>
                        <m:ctrlPr>
                          <a:rPr lang="en-US" sz="2400" b="1" i="1" u="sng">
                            <a:latin typeface="Cambria Math" panose="02040503050406030204" pitchFamily="18" charset="0"/>
                          </a:rPr>
                        </m:ctrlPr>
                      </m:sSubPr>
                      <m:e>
                        <m:r>
                          <a:rPr lang="en-IN" sz="2400" b="1" i="1" u="sng">
                            <a:latin typeface="Cambria Math" panose="02040503050406030204" pitchFamily="18" charset="0"/>
                          </a:rPr>
                          <m:t>𝒏</m:t>
                        </m:r>
                      </m:e>
                      <m:sub>
                        <m:r>
                          <a:rPr lang="en-IN" sz="2400" b="1" i="1" u="sng">
                            <a:latin typeface="Cambria Math" panose="02040503050406030204" pitchFamily="18" charset="0"/>
                          </a:rPr>
                          <m:t>𝒆𝒇𝒇</m:t>
                        </m:r>
                      </m:sub>
                    </m:sSub>
                  </m:oMath>
                </a14:m>
                <a:r>
                  <a:rPr lang="en-US" sz="2400" b="1" u="sng">
                    <a:latin typeface="Times New Roman" panose="02020603050405020304" pitchFamily="18" charset="0"/>
                    <a:cs typeface="Times New Roman" panose="02020603050405020304" pitchFamily="18" charset="0"/>
                  </a:rPr>
                  <a:t>) varies with respect to different parameters </a:t>
                </a:r>
                <a:r>
                  <a:rPr lang="en-US" sz="2400" u="sng">
                    <a:latin typeface="Times New Roman" panose="02020603050405020304" pitchFamily="18" charset="0"/>
                    <a:cs typeface="Times New Roman" panose="02020603050405020304" pitchFamily="18" charset="0"/>
                  </a:rPr>
                  <a:t>:</a:t>
                </a:r>
                <a:endParaRPr lang="en-US" sz="24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489349" y="785542"/>
                <a:ext cx="10435570" cy="496674"/>
              </a:xfrm>
              <a:prstGeom prst="rect">
                <a:avLst/>
              </a:prstGeom>
              <a:blipFill rotWithShape="0">
                <a:blip r:embed="rId2"/>
                <a:stretch>
                  <a:fillRect l="-292" t="-9877" b="-20988"/>
                </a:stretch>
              </a:blipFill>
            </p:spPr>
            <p:txBody>
              <a:bodyPr/>
              <a:lstStyle/>
              <a:p>
                <a:r>
                  <a:rPr lang="en-IN">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183" y="1284755"/>
            <a:ext cx="6212541" cy="4825440"/>
          </a:xfrm>
          <a:prstGeom prst="rect">
            <a:avLst/>
          </a:prstGeom>
        </p:spPr>
      </p:pic>
      <p:grpSp>
        <p:nvGrpSpPr>
          <p:cNvPr id="6" name="Group 5"/>
          <p:cNvGrpSpPr/>
          <p:nvPr/>
        </p:nvGrpSpPr>
        <p:grpSpPr>
          <a:xfrm>
            <a:off x="1380227" y="1892228"/>
            <a:ext cx="3063617" cy="2993903"/>
            <a:chOff x="1022126" y="1254756"/>
            <a:chExt cx="3063617" cy="2843674"/>
          </a:xfrm>
        </p:grpSpPr>
        <p:sp>
          <p:nvSpPr>
            <p:cNvPr id="5" name="Rectangle 4"/>
            <p:cNvSpPr/>
            <p:nvPr/>
          </p:nvSpPr>
          <p:spPr>
            <a:xfrm>
              <a:off x="1022126" y="1254756"/>
              <a:ext cx="2533707" cy="369332"/>
            </a:xfrm>
            <a:prstGeom prst="rect">
              <a:avLst/>
            </a:prstGeom>
            <a:noFill/>
          </p:spPr>
          <p:txBody>
            <a:bodyPr wrap="none" lIns="91440" tIns="45720" rIns="91440" bIns="45720">
              <a:spAutoFit/>
            </a:bodyPr>
            <a:lstStyle/>
            <a:p>
              <a:pPr algn="ct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3-db Bandwidth Vs </a:t>
              </a:r>
              <a:r>
                <a:rPr lang="en-US" b="1" u="sng" cap="none" spc="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neff</a:t>
              </a:r>
              <a:endPar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p:cNvSpPr/>
            <p:nvPr/>
          </p:nvSpPr>
          <p:spPr>
            <a:xfrm>
              <a:off x="1097304" y="2367869"/>
              <a:ext cx="2901435" cy="369332"/>
            </a:xfrm>
            <a:prstGeom prst="rect">
              <a:avLst/>
            </a:prstGeom>
            <a:noFill/>
          </p:spPr>
          <p:txBody>
            <a:bodyPr wrap="none" lIns="91440" tIns="45720" rIns="91440" bIns="45720">
              <a:spAutoFit/>
            </a:bodyPr>
            <a:lstStyle/>
            <a:p>
              <a:pPr algn="ctr"/>
              <a:r>
                <a:rPr lang="en-US" b="1"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Resonant frequency</a:t>
              </a: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Vs </a:t>
              </a:r>
              <a:r>
                <a:rPr lang="en-US" b="1" u="sng" cap="none" spc="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neff</a:t>
              </a:r>
              <a:endPar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1139424" y="3365963"/>
              <a:ext cx="2946319" cy="369332"/>
            </a:xfrm>
            <a:prstGeom prst="rect">
              <a:avLst/>
            </a:prstGeom>
            <a:noFill/>
          </p:spPr>
          <p:txBody>
            <a:bodyPr wrap="none" lIns="91440" tIns="45720" rIns="91440" bIns="45720">
              <a:spAutoFit/>
            </a:bodyPr>
            <a:lstStyle/>
            <a:p>
              <a:pPr algn="ctr"/>
              <a:r>
                <a:rPr lang="en-US" b="1"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Free Spectral Range</a:t>
              </a: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Vs </a:t>
              </a:r>
              <a:r>
                <a:rPr lang="en-US" b="1" u="sng" cap="none" spc="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neff</a:t>
              </a:r>
              <a:endPar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p:cNvSpPr/>
            <p:nvPr/>
          </p:nvSpPr>
          <p:spPr>
            <a:xfrm>
              <a:off x="1086657" y="1637101"/>
              <a:ext cx="1851789" cy="369332"/>
            </a:xfrm>
            <a:prstGeom prst="rect">
              <a:avLst/>
            </a:prstGeom>
            <a:noFill/>
          </p:spPr>
          <p:txBody>
            <a:bodyPr wrap="none" lIns="91440" tIns="45720" rIns="91440" bIns="45720">
              <a:spAutoFit/>
            </a:bodyPr>
            <a:lstStyle/>
            <a:p>
              <a:pPr algn="ctr"/>
              <a:r>
                <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Constant</a:t>
              </a:r>
            </a:p>
          </p:txBody>
        </p:sp>
        <p:sp>
          <p:nvSpPr>
            <p:cNvPr id="11" name="Rectangle 10"/>
            <p:cNvSpPr/>
            <p:nvPr/>
          </p:nvSpPr>
          <p:spPr>
            <a:xfrm>
              <a:off x="1142921" y="2729305"/>
              <a:ext cx="1980029" cy="369332"/>
            </a:xfrm>
            <a:prstGeom prst="rect">
              <a:avLst/>
            </a:prstGeom>
            <a:noFill/>
          </p:spPr>
          <p:txBody>
            <a:bodyPr wrap="none" lIns="91440" tIns="45720" rIns="91440" bIns="45720">
              <a:spAutoFit/>
            </a:bodyPr>
            <a:lstStyle/>
            <a:p>
              <a:pPr algn="ctr"/>
              <a:r>
                <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non-linear</a:t>
              </a:r>
            </a:p>
          </p:txBody>
        </p:sp>
        <p:sp>
          <p:nvSpPr>
            <p:cNvPr id="12" name="Rectangle 11"/>
            <p:cNvSpPr/>
            <p:nvPr/>
          </p:nvSpPr>
          <p:spPr>
            <a:xfrm>
              <a:off x="1131248" y="3747630"/>
              <a:ext cx="1980029" cy="350800"/>
            </a:xfrm>
            <a:prstGeom prst="rect">
              <a:avLst/>
            </a:prstGeom>
            <a:noFill/>
          </p:spPr>
          <p:txBody>
            <a:bodyPr wrap="square" lIns="91440" tIns="45720" rIns="91440" bIns="45720">
              <a:spAutoFit/>
            </a:bodyPr>
            <a:lstStyle/>
            <a:p>
              <a:pPr algn="just"/>
              <a:r>
                <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non-linear</a:t>
              </a:r>
            </a:p>
          </p:txBody>
        </p:sp>
      </p:grpSp>
      <p:sp>
        <p:nvSpPr>
          <p:cNvPr id="13" name="Curved Right Arrow 12"/>
          <p:cNvSpPr/>
          <p:nvPr/>
        </p:nvSpPr>
        <p:spPr>
          <a:xfrm>
            <a:off x="1031884" y="2070127"/>
            <a:ext cx="348343" cy="44928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4" name="Curved Right Arrow 13"/>
          <p:cNvSpPr/>
          <p:nvPr/>
        </p:nvSpPr>
        <p:spPr>
          <a:xfrm>
            <a:off x="1096415" y="3245281"/>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5" name="Curved Right Arrow 14"/>
          <p:cNvSpPr/>
          <p:nvPr/>
        </p:nvSpPr>
        <p:spPr>
          <a:xfrm>
            <a:off x="1150792" y="4309390"/>
            <a:ext cx="293966"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 name="Slide Number Placeholder 1"/>
          <p:cNvSpPr>
            <a:spLocks noGrp="1"/>
          </p:cNvSpPr>
          <p:nvPr>
            <p:ph type="sldNum" sz="quarter" idx="12"/>
          </p:nvPr>
        </p:nvSpPr>
        <p:spPr/>
        <p:txBody>
          <a:bodyPr/>
          <a:lstStyle/>
          <a:p>
            <a:fld id="{A98A6277-6C87-4107-BFD4-0FB3C08F0941}" type="slidenum">
              <a:rPr lang="en-IN" smtClean="0"/>
              <a:pPr/>
              <a:t>23</a:t>
            </a:fld>
            <a:endParaRPr lang="en-IN"/>
          </a:p>
        </p:txBody>
      </p:sp>
      <mc:AlternateContent xmlns:mc="http://schemas.openxmlformats.org/markup-compatibility/2006" xmlns:a14="http://schemas.microsoft.com/office/drawing/2010/main">
        <mc:Choice Requires="a14">
          <p:sp>
            <p:nvSpPr>
              <p:cNvPr id="7" name="TextBox 6"/>
              <p:cNvSpPr txBox="1"/>
              <p:nvPr/>
            </p:nvSpPr>
            <p:spPr>
              <a:xfrm>
                <a:off x="5789184" y="6179508"/>
                <a:ext cx="6212542" cy="668581"/>
              </a:xfrm>
              <a:prstGeom prst="rect">
                <a:avLst/>
              </a:prstGeom>
              <a:noFill/>
            </p:spPr>
            <p:txBody>
              <a:bodyPr wrap="square" rtlCol="0">
                <a:spAutoFit/>
              </a:bodyPr>
              <a:lstStyle/>
              <a:p>
                <a:pPr algn="just"/>
                <a:r>
                  <a:rPr lang="en-US" sz="1600">
                    <a:latin typeface="Times New Roman" panose="02020603050405020304" pitchFamily="18" charset="0"/>
                    <a:cs typeface="Times New Roman" panose="02020603050405020304" pitchFamily="18" charset="0"/>
                  </a:rPr>
                  <a:t>Figure </a:t>
                </a:r>
                <a:r>
                  <a:rPr lang="en-US" sz="1600" smtClean="0">
                    <a:latin typeface="Times New Roman" panose="02020603050405020304" pitchFamily="18" charset="0"/>
                    <a:cs typeface="Times New Roman" panose="02020603050405020304" pitchFamily="18" charset="0"/>
                  </a:rPr>
                  <a:t>17:  </a:t>
                </a:r>
                <a:r>
                  <a:rPr lang="en-US">
                    <a:latin typeface="Times New Roman" panose="02020603050405020304" pitchFamily="18" charset="0"/>
                    <a:cs typeface="Times New Roman" panose="02020603050405020304" pitchFamily="18" charset="0"/>
                  </a:rPr>
                  <a:t>Effective Index (</a:t>
                </a:r>
                <a14:m>
                  <m:oMath xmlns:m="http://schemas.openxmlformats.org/officeDocument/2006/math">
                    <m:sSub>
                      <m:sSubPr>
                        <m:ctrlPr>
                          <a:rPr lang="en-US" i="1">
                            <a:latin typeface="Cambria Math" panose="02040503050406030204" pitchFamily="18" charset="0"/>
                          </a:rPr>
                        </m:ctrlPr>
                      </m:sSubPr>
                      <m:e>
                        <m:r>
                          <a:rPr lang="en-IN" b="0" i="1">
                            <a:latin typeface="Cambria Math" panose="02040503050406030204" pitchFamily="18" charset="0"/>
                          </a:rPr>
                          <m:t>𝑛</m:t>
                        </m:r>
                      </m:e>
                      <m:sub>
                        <m:r>
                          <a:rPr lang="en-IN" b="0" i="1">
                            <a:latin typeface="Cambria Math" panose="02040503050406030204" pitchFamily="18" charset="0"/>
                          </a:rPr>
                          <m:t>𝑒𝑓𝑓</m:t>
                        </m:r>
                      </m:sub>
                    </m:sSub>
                  </m:oMath>
                </a14:m>
                <a:r>
                  <a:rPr lang="en-US">
                    <a:latin typeface="Times New Roman" panose="02020603050405020304" pitchFamily="18" charset="0"/>
                    <a:cs typeface="Times New Roman" panose="02020603050405020304" pitchFamily="18" charset="0"/>
                  </a:rPr>
                  <a:t>) varies with respect to different parameters </a:t>
                </a: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89184" y="6179508"/>
                <a:ext cx="6212542" cy="668581"/>
              </a:xfrm>
              <a:prstGeom prst="rect">
                <a:avLst/>
              </a:prstGeom>
              <a:blipFill rotWithShape="0">
                <a:blip r:embed="rId4"/>
                <a:stretch>
                  <a:fillRect l="-883" t="-5505" r="-785" b="-14679"/>
                </a:stretch>
              </a:blipFill>
            </p:spPr>
            <p:txBody>
              <a:bodyPr/>
              <a:lstStyle/>
              <a:p>
                <a:r>
                  <a:rPr lang="en-US">
                    <a:noFill/>
                  </a:rPr>
                  <a:t> </a:t>
                </a:r>
              </a:p>
            </p:txBody>
          </p:sp>
        </mc:Fallback>
      </mc:AlternateContent>
    </p:spTree>
    <p:extLst>
      <p:ext uri="{BB962C8B-B14F-4D97-AF65-F5344CB8AC3E}">
        <p14:creationId xmlns:p14="http://schemas.microsoft.com/office/powerpoint/2010/main" val="1150839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7228" y="761373"/>
                <a:ext cx="10239338" cy="834345"/>
              </a:xfrm>
            </p:spPr>
            <p:txBody>
              <a:bodyPr>
                <a:normAutofit/>
              </a:bodyPr>
              <a:lstStyle/>
              <a:p>
                <a:r>
                  <a:rPr lang="en-US" sz="2400" u="sng">
                    <a:solidFill>
                      <a:schemeClr val="tx1"/>
                    </a:solidFill>
                    <a:latin typeface="Times New Roman" panose="02020603050405020304" pitchFamily="18" charset="0"/>
                    <a:cs typeface="Times New Roman" panose="02020603050405020304" pitchFamily="18" charset="0"/>
                  </a:rPr>
                  <a:t>CASE 3: When Loss Coefficient(</a:t>
                </a:r>
                <a14:m>
                  <m:oMath xmlns:m="http://schemas.openxmlformats.org/officeDocument/2006/math">
                    <m:r>
                      <a:rPr lang="en-US" sz="2400" b="0" i="1" u="sng">
                        <a:solidFill>
                          <a:schemeClr val="tx1"/>
                        </a:solidFill>
                        <a:latin typeface="Cambria Math" panose="02040503050406030204" pitchFamily="18" charset="0"/>
                        <a:ea typeface="Cambria Math" panose="02040503050406030204" pitchFamily="18" charset="0"/>
                      </a:rPr>
                      <m:t>𝛼</m:t>
                    </m:r>
                  </m:oMath>
                </a14:m>
                <a:r>
                  <a:rPr lang="en-US" sz="2400" u="sng">
                    <a:solidFill>
                      <a:schemeClr val="tx1"/>
                    </a:solidFill>
                    <a:latin typeface="Times New Roman" panose="02020603050405020304" pitchFamily="18" charset="0"/>
                    <a:cs typeface="Times New Roman" panose="02020603050405020304" pitchFamily="18" charset="0"/>
                  </a:rPr>
                  <a:t>)</a:t>
                </a:r>
                <a:r>
                  <a:rPr lang="en-IN" sz="2400" u="sng">
                    <a:solidFill>
                      <a:schemeClr val="tx1"/>
                    </a:solidFill>
                    <a:latin typeface="Times New Roman" panose="02020603050405020304" pitchFamily="18" charset="0"/>
                    <a:cs typeface="Times New Roman" panose="02020603050405020304" pitchFamily="18" charset="0"/>
                  </a:rPr>
                  <a:t> Varies-</a:t>
                </a:r>
              </a:p>
              <a:p>
                <a:endParaRPr lang="en-US" sz="2400" b="1">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7228" y="761373"/>
                <a:ext cx="10239338" cy="834345"/>
              </a:xfrm>
              <a:blipFill>
                <a:blip r:embed="rId2"/>
                <a:stretch>
                  <a:fillRect l="-833" t="-58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064253070"/>
                  </p:ext>
                </p:extLst>
              </p:nvPr>
            </p:nvGraphicFramePr>
            <p:xfrm>
              <a:off x="1667228" y="1854786"/>
              <a:ext cx="9223020" cy="4079847"/>
            </p:xfrm>
            <a:graphic>
              <a:graphicData uri="http://schemas.openxmlformats.org/drawingml/2006/table">
                <a:tbl>
                  <a:tblPr firstRow="1" bandRow="1">
                    <a:tableStyleId>{5C22544A-7EE6-4342-B048-85BDC9FD1C3A}</a:tableStyleId>
                  </a:tblPr>
                  <a:tblGrid>
                    <a:gridCol w="1844604">
                      <a:extLst>
                        <a:ext uri="{9D8B030D-6E8A-4147-A177-3AD203B41FA5}">
                          <a16:colId xmlns:a16="http://schemas.microsoft.com/office/drawing/2014/main" xmlns="" val="20000"/>
                        </a:ext>
                      </a:extLst>
                    </a:gridCol>
                    <a:gridCol w="1844604">
                      <a:extLst>
                        <a:ext uri="{9D8B030D-6E8A-4147-A177-3AD203B41FA5}">
                          <a16:colId xmlns:a16="http://schemas.microsoft.com/office/drawing/2014/main" xmlns="" val="20001"/>
                        </a:ext>
                      </a:extLst>
                    </a:gridCol>
                    <a:gridCol w="1844604">
                      <a:extLst>
                        <a:ext uri="{9D8B030D-6E8A-4147-A177-3AD203B41FA5}">
                          <a16:colId xmlns:a16="http://schemas.microsoft.com/office/drawing/2014/main" xmlns="" val="20002"/>
                        </a:ext>
                      </a:extLst>
                    </a:gridCol>
                    <a:gridCol w="1844604">
                      <a:extLst>
                        <a:ext uri="{9D8B030D-6E8A-4147-A177-3AD203B41FA5}">
                          <a16:colId xmlns:a16="http://schemas.microsoft.com/office/drawing/2014/main" xmlns="" val="20003"/>
                        </a:ext>
                      </a:extLst>
                    </a:gridCol>
                    <a:gridCol w="1844604">
                      <a:extLst>
                        <a:ext uri="{9D8B030D-6E8A-4147-A177-3AD203B41FA5}">
                          <a16:colId xmlns:a16="http://schemas.microsoft.com/office/drawing/2014/main" xmlns="" val="20004"/>
                        </a:ext>
                      </a:extLst>
                    </a:gridCol>
                  </a:tblGrid>
                  <a:tr h="775112">
                    <a:tc>
                      <a:txBody>
                        <a:bodyPr/>
                        <a:lstStyle/>
                        <a:p>
                          <a:pPr algn="ctr"/>
                          <a:r>
                            <a:rPr lang="en-IN">
                              <a:latin typeface="Times New Roman" panose="02020603050405020304" pitchFamily="18" charset="0"/>
                              <a:cs typeface="Times New Roman" panose="02020603050405020304" pitchFamily="18" charset="0"/>
                            </a:rPr>
                            <a:t>SL. No.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n-US" sz="1800">
                              <a:latin typeface="Times New Roman" panose="02020603050405020304" pitchFamily="18" charset="0"/>
                              <a:cs typeface="Times New Roman" panose="02020603050405020304" pitchFamily="18" charset="0"/>
                            </a:rPr>
                            <a:t> [dB/cm]</a:t>
                          </a:r>
                        </a:p>
                        <a:p>
                          <a:pPr algn="ctr"/>
                          <a:endParaRPr lang="en-IN">
                            <a:latin typeface="Times New Roman" panose="02020603050405020304" pitchFamily="18" charset="0"/>
                            <a:cs typeface="Times New Roman" panose="02020603050405020304" pitchFamily="18" charset="0"/>
                          </a:endParaRPr>
                        </a:p>
                      </a:txBody>
                      <a:tcPr/>
                    </a:tc>
                    <a:tc>
                      <a:txBody>
                        <a:bodyPr/>
                        <a:lstStyle/>
                        <a:p>
                          <a:pPr algn="ctr"/>
                          <a:r>
                            <a:rPr lang="en-IN" sz="1800">
                              <a:latin typeface="Times New Roman" panose="02020603050405020304" pitchFamily="18" charset="0"/>
                              <a:cs typeface="Times New Roman" panose="02020603050405020304" pitchFamily="18" charset="0"/>
                            </a:rPr>
                            <a:t> </a:t>
                          </a:r>
                          <a14:m>
                            <m:oMath xmlns:m="http://schemas.openxmlformats.org/officeDocument/2006/math">
                              <m:sSub>
                                <m:sSubPr>
                                  <m:ctrlPr>
                                    <a:rPr lang="el-GR" sz="1800" i="1" smtClean="0">
                                      <a:latin typeface="Cambria Math" panose="02040503050406030204" pitchFamily="18" charset="0"/>
                                      <a:cs typeface="Times New Roman" panose="02020603050405020304" pitchFamily="18" charset="0"/>
                                    </a:rPr>
                                  </m:ctrlPr>
                                </m:sSubPr>
                                <m:e>
                                  <m:r>
                                    <m:rPr>
                                      <m:sty m:val="p"/>
                                    </m:rPr>
                                    <a:rPr lang="el-GR" sz="1800" i="0" smtClean="0">
                                      <a:latin typeface="Cambria Math" panose="02040503050406030204" pitchFamily="18" charset="0"/>
                                      <a:cs typeface="Times New Roman" panose="02020603050405020304" pitchFamily="18" charset="0"/>
                                    </a:rPr>
                                    <m:t>λ</m:t>
                                  </m:r>
                                </m:e>
                                <m:sub>
                                  <m:r>
                                    <a:rPr lang="en-US" sz="1800" b="1" i="1" smtClean="0">
                                      <a:latin typeface="Cambria Math" panose="02040503050406030204" pitchFamily="18" charset="0"/>
                                      <a:cs typeface="Times New Roman" panose="02020603050405020304" pitchFamily="18" charset="0"/>
                                    </a:rPr>
                                    <m:t>𝒓</m:t>
                                  </m:r>
                                  <m:r>
                                    <a:rPr lang="en-US" sz="1800" b="1" i="1" smtClean="0">
                                      <a:latin typeface="Cambria Math" panose="02040503050406030204" pitchFamily="18" charset="0"/>
                                      <a:cs typeface="Times New Roman" panose="02020603050405020304" pitchFamily="18" charset="0"/>
                                    </a:rPr>
                                    <m:t>𝟏</m:t>
                                  </m:r>
                                </m:sub>
                              </m:sSub>
                              <m:r>
                                <a:rPr lang="en-US" sz="1800" b="1" i="1" smtClean="0">
                                  <a:latin typeface="Cambria Math" panose="02040503050406030204" pitchFamily="18" charset="0"/>
                                  <a:cs typeface="Times New Roman" panose="02020603050405020304" pitchFamily="18" charset="0"/>
                                </a:rPr>
                                <m:t> </m:t>
                              </m:r>
                            </m:oMath>
                          </a14:m>
                          <a:r>
                            <a:rPr lang="en-IN" sz="1800" smtClean="0">
                              <a:latin typeface="Times New Roman" panose="02020603050405020304" pitchFamily="18" charset="0"/>
                              <a:cs typeface="Times New Roman" panose="02020603050405020304" pitchFamily="18" charset="0"/>
                            </a:rPr>
                            <a:t>[nm</a:t>
                          </a:r>
                          <a:r>
                            <a:rPr lang="en-IN" sz="1800">
                              <a:latin typeface="Times New Roman" panose="02020603050405020304" pitchFamily="18" charset="0"/>
                              <a:cs typeface="Times New Roman" panose="02020603050405020304" pitchFamily="18" charset="0"/>
                            </a:rPr>
                            <a:t>]</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cs typeface="Times New Roman" panose="02020603050405020304" pitchFamily="18" charset="0"/>
                                    </a:rPr>
                                    <m:t>𝝀</m:t>
                                  </m:r>
                                </m:e>
                                <m:sub>
                                  <m:r>
                                    <a:rPr lang="en-US" sz="1800" b="0" i="1" smtClean="0">
                                      <a:latin typeface="Cambria Math" panose="02040503050406030204" pitchFamily="18" charset="0"/>
                                      <a:cs typeface="Times New Roman" panose="02020603050405020304" pitchFamily="18" charset="0"/>
                                    </a:rPr>
                                    <m:t>3 </m:t>
                                  </m:r>
                                  <m:r>
                                    <a:rPr lang="en-US" sz="1800" b="0" i="1" smtClean="0">
                                      <a:latin typeface="Cambria Math" panose="02040503050406030204" pitchFamily="18" charset="0"/>
                                      <a:cs typeface="Times New Roman" panose="02020603050405020304" pitchFamily="18" charset="0"/>
                                    </a:rPr>
                                    <m:t>𝑑𝑏</m:t>
                                  </m:r>
                                </m:sub>
                              </m:sSub>
                            </m:oMath>
                          </a14:m>
                          <a:r>
                            <a:rPr lang="en-IN" sz="1800" baseline="0">
                              <a:latin typeface="Times New Roman" panose="02020603050405020304" pitchFamily="18" charset="0"/>
                              <a:cs typeface="Times New Roman" panose="02020603050405020304" pitchFamily="18" charset="0"/>
                            </a:rPr>
                            <a:t>[nm]</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660947">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800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1525-1524=1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1"/>
                      </a:ext>
                    </a:extLst>
                  </a:tr>
                  <a:tr h="660947">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1000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1525-1524=1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2"/>
                      </a:ext>
                    </a:extLst>
                  </a:tr>
                  <a:tr h="660947">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2000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3"/>
                      </a:ext>
                    </a:extLst>
                  </a:tr>
                  <a:tr h="660947">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5000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4"/>
                      </a:ext>
                    </a:extLst>
                  </a:tr>
                  <a:tr h="660947">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10000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val="100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064253070"/>
                  </p:ext>
                </p:extLst>
              </p:nvPr>
            </p:nvGraphicFramePr>
            <p:xfrm>
              <a:off x="1667228" y="1854786"/>
              <a:ext cx="9223020" cy="4079847"/>
            </p:xfrm>
            <a:graphic>
              <a:graphicData uri="http://schemas.openxmlformats.org/drawingml/2006/table">
                <a:tbl>
                  <a:tblPr firstRow="1" bandRow="1">
                    <a:tableStyleId>{5C22544A-7EE6-4342-B048-85BDC9FD1C3A}</a:tableStyleId>
                  </a:tblPr>
                  <a:tblGrid>
                    <a:gridCol w="1844604">
                      <a:extLst>
                        <a:ext uri="{9D8B030D-6E8A-4147-A177-3AD203B41FA5}">
                          <a16:colId xmlns:a16="http://schemas.microsoft.com/office/drawing/2014/main" xmlns="" xmlns:a14="http://schemas.microsoft.com/office/drawing/2010/main" val="20000"/>
                        </a:ext>
                      </a:extLst>
                    </a:gridCol>
                    <a:gridCol w="1844604">
                      <a:extLst>
                        <a:ext uri="{9D8B030D-6E8A-4147-A177-3AD203B41FA5}">
                          <a16:colId xmlns:a16="http://schemas.microsoft.com/office/drawing/2014/main" xmlns="" xmlns:a14="http://schemas.microsoft.com/office/drawing/2010/main" val="20001"/>
                        </a:ext>
                      </a:extLst>
                    </a:gridCol>
                    <a:gridCol w="1844604">
                      <a:extLst>
                        <a:ext uri="{9D8B030D-6E8A-4147-A177-3AD203B41FA5}">
                          <a16:colId xmlns:a16="http://schemas.microsoft.com/office/drawing/2014/main" xmlns="" xmlns:a14="http://schemas.microsoft.com/office/drawing/2010/main" val="20002"/>
                        </a:ext>
                      </a:extLst>
                    </a:gridCol>
                    <a:gridCol w="1844604">
                      <a:extLst>
                        <a:ext uri="{9D8B030D-6E8A-4147-A177-3AD203B41FA5}">
                          <a16:colId xmlns:a16="http://schemas.microsoft.com/office/drawing/2014/main" xmlns="" xmlns:a14="http://schemas.microsoft.com/office/drawing/2010/main" val="20003"/>
                        </a:ext>
                      </a:extLst>
                    </a:gridCol>
                    <a:gridCol w="1844604">
                      <a:extLst>
                        <a:ext uri="{9D8B030D-6E8A-4147-A177-3AD203B41FA5}">
                          <a16:colId xmlns:a16="http://schemas.microsoft.com/office/drawing/2014/main" xmlns="" xmlns:a14="http://schemas.microsoft.com/office/drawing/2010/main" val="20004"/>
                        </a:ext>
                      </a:extLst>
                    </a:gridCol>
                  </a:tblGrid>
                  <a:tr h="775112">
                    <a:tc>
                      <a:txBody>
                        <a:bodyPr/>
                        <a:lstStyle/>
                        <a:p>
                          <a:pPr algn="ctr"/>
                          <a:r>
                            <a:rPr lang="en-IN">
                              <a:latin typeface="Times New Roman" panose="02020603050405020304" pitchFamily="18" charset="0"/>
                              <a:cs typeface="Times New Roman" panose="02020603050405020304" pitchFamily="18" charset="0"/>
                            </a:rPr>
                            <a:t>SL. No.</a:t>
                          </a:r>
                        </a:p>
                      </a:txBody>
                      <a:tcPr/>
                    </a:tc>
                    <a:tc>
                      <a:txBody>
                        <a:bodyPr/>
                        <a:lstStyle/>
                        <a:p>
                          <a:endParaRPr lang="en-US"/>
                        </a:p>
                      </a:txBody>
                      <a:tcPr>
                        <a:blipFill rotWithShape="0">
                          <a:blip r:embed="rId3"/>
                          <a:stretch>
                            <a:fillRect l="-100330" t="-3937" r="-300990" b="-429134"/>
                          </a:stretch>
                        </a:blipFill>
                      </a:tcPr>
                    </a:tc>
                    <a:tc>
                      <a:txBody>
                        <a:bodyPr/>
                        <a:lstStyle/>
                        <a:p>
                          <a:endParaRPr lang="en-US"/>
                        </a:p>
                      </a:txBody>
                      <a:tcPr>
                        <a:blipFill rotWithShape="0">
                          <a:blip r:embed="rId3"/>
                          <a:stretch>
                            <a:fillRect l="-200993" t="-3937" r="-201987" b="-429134"/>
                          </a:stretch>
                        </a:blipFill>
                      </a:tcPr>
                    </a:tc>
                    <a:tc>
                      <a:txBody>
                        <a:bodyPr/>
                        <a:lstStyle/>
                        <a:p>
                          <a:endParaRPr lang="en-US"/>
                        </a:p>
                      </a:txBody>
                      <a:tcPr>
                        <a:blipFill rotWithShape="0">
                          <a:blip r:embed="rId3"/>
                          <a:stretch>
                            <a:fillRect l="-300000" t="-3937" r="-101320" b="-429134"/>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0"/>
                      </a:ext>
                    </a:extLst>
                  </a:tr>
                  <a:tr h="660947">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800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1525-1524=1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1"/>
                      </a:ext>
                    </a:extLst>
                  </a:tr>
                  <a:tr h="660947">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1000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1525-1524=1</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2"/>
                      </a:ext>
                    </a:extLst>
                  </a:tr>
                  <a:tr h="660947">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2000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3"/>
                      </a:ext>
                    </a:extLst>
                  </a:tr>
                  <a:tr h="660947">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5000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4"/>
                      </a:ext>
                    </a:extLst>
                  </a:tr>
                  <a:tr h="660947">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10000</a:t>
                          </a:r>
                        </a:p>
                      </a:txBody>
                      <a:tcPr/>
                    </a:tc>
                    <a:tc>
                      <a:txBody>
                        <a:bodyPr/>
                        <a:lstStyle/>
                        <a:p>
                          <a:pPr algn="ctr"/>
                          <a:r>
                            <a:rPr lang="en-IN">
                              <a:latin typeface="Times New Roman" panose="02020603050405020304" pitchFamily="18" charset="0"/>
                              <a:cs typeface="Times New Roman" panose="02020603050405020304" pitchFamily="18" charset="0"/>
                            </a:rPr>
                            <a:t>1525</a:t>
                          </a:r>
                        </a:p>
                      </a:txBody>
                      <a:tcPr/>
                    </a:tc>
                    <a:tc>
                      <a:txBody>
                        <a:bodyPr/>
                        <a:lstStyle/>
                        <a:p>
                          <a:pPr algn="ctr"/>
                          <a:r>
                            <a:rPr lang="en-IN">
                              <a:latin typeface="Times New Roman" panose="02020603050405020304" pitchFamily="18" charset="0"/>
                              <a:cs typeface="Times New Roman" panose="02020603050405020304" pitchFamily="18" charset="0"/>
                            </a:rPr>
                            <a:t>1526-1524=2</a:t>
                          </a:r>
                        </a:p>
                      </a:txBody>
                      <a:tcPr/>
                    </a:tc>
                    <a:tc>
                      <a:txBody>
                        <a:bodyPr/>
                        <a:lstStyle/>
                        <a:p>
                          <a:pPr algn="ctr"/>
                          <a:r>
                            <a:rPr lang="en-IN">
                              <a:latin typeface="Times New Roman" panose="02020603050405020304" pitchFamily="18" charset="0"/>
                              <a:cs typeface="Times New Roman" panose="02020603050405020304" pitchFamily="18" charset="0"/>
                            </a:rPr>
                            <a:t>27</a:t>
                          </a:r>
                        </a:p>
                      </a:txBody>
                      <a:tcPr/>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24</a:t>
            </a:fld>
            <a:endParaRPr lang="en-IN"/>
          </a:p>
        </p:txBody>
      </p:sp>
    </p:spTree>
    <p:extLst>
      <p:ext uri="{BB962C8B-B14F-4D97-AF65-F5344CB8AC3E}">
        <p14:creationId xmlns:p14="http://schemas.microsoft.com/office/powerpoint/2010/main" val="924912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94565" y="405443"/>
                <a:ext cx="4650156" cy="461665"/>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When Loss Coefficient(</a:t>
                </a:r>
                <a14:m>
                  <m:oMath xmlns:m="http://schemas.openxmlformats.org/officeDocument/2006/math">
                    <m:r>
                      <a:rPr lang="en-US" sz="2400" b="1" i="1" u="sng">
                        <a:latin typeface="Cambria Math" panose="02040503050406030204" pitchFamily="18" charset="0"/>
                        <a:ea typeface="Cambria Math" panose="02040503050406030204" pitchFamily="18" charset="0"/>
                      </a:rPr>
                      <m:t>𝜶</m:t>
                    </m:r>
                  </m:oMath>
                </a14:m>
                <a:r>
                  <a:rPr lang="en-US" sz="2400" b="1" u="sng">
                    <a:latin typeface="Times New Roman" panose="02020603050405020304" pitchFamily="18" charset="0"/>
                    <a:cs typeface="Times New Roman" panose="02020603050405020304" pitchFamily="18" charset="0"/>
                  </a:rPr>
                  <a:t>)</a:t>
                </a:r>
                <a:r>
                  <a:rPr lang="en-IN" sz="2400" b="1" u="sng">
                    <a:latin typeface="Times New Roman" panose="02020603050405020304" pitchFamily="18" charset="0"/>
                    <a:cs typeface="Times New Roman" panose="02020603050405020304" pitchFamily="18" charset="0"/>
                  </a:rPr>
                  <a:t> Varies-</a:t>
                </a:r>
                <a:endParaRPr lang="en-IN" sz="2400" u="sng">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694565" y="405443"/>
                <a:ext cx="4650156" cy="461665"/>
              </a:xfrm>
              <a:prstGeom prst="rect">
                <a:avLst/>
              </a:prstGeom>
              <a:blipFill rotWithShape="0">
                <a:blip r:embed="rId2"/>
                <a:stretch>
                  <a:fillRect l="-2097" t="-10667" b="-30667"/>
                </a:stretch>
              </a:blipFill>
            </p:spPr>
            <p:txBody>
              <a:bodyPr/>
              <a:lstStyle/>
              <a:p>
                <a:r>
                  <a:rPr lang="en-IN">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092" y="970344"/>
            <a:ext cx="4972050" cy="21202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765" y="970344"/>
            <a:ext cx="4849998" cy="212025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565" y="3801880"/>
            <a:ext cx="5057109" cy="237310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0605" y="3801880"/>
            <a:ext cx="4968506" cy="237310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737092" y="3193838"/>
                <a:ext cx="4929522" cy="923330"/>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18: </a:t>
                </a:r>
                <a:r>
                  <a:rPr lang="en-US">
                    <a:ln w="0"/>
                    <a:effectLst/>
                    <a:latin typeface="Times New Roman" panose="02020603050405020304" pitchFamily="18" charset="0"/>
                    <a:cs typeface="Times New Roman" panose="02020603050405020304" pitchFamily="18" charset="0"/>
                  </a:rPr>
                  <a:t>Bandwidth vs Transmission graph when</a:t>
                </a:r>
                <a:r>
                  <a:rPr lang="en-IN">
                    <a:effectLst/>
                    <a:latin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𝛼</m:t>
                    </m:r>
                    <m:r>
                      <a:rPr lang="en-US" i="1">
                        <a:effectLst/>
                        <a:latin typeface="Cambria Math" panose="02040503050406030204" pitchFamily="18" charset="0"/>
                        <a:ea typeface="Cambria Math" panose="02040503050406030204" pitchFamily="18" charset="0"/>
                      </a:rPr>
                      <m:t> </m:t>
                    </m:r>
                  </m:oMath>
                </a14:m>
                <a:r>
                  <a:rPr lang="en-US">
                    <a:ln w="0"/>
                    <a:effectLst/>
                    <a:latin typeface="Times New Roman" panose="02020603050405020304" pitchFamily="18" charset="0"/>
                    <a:cs typeface="Times New Roman" panose="02020603050405020304" pitchFamily="18" charset="0"/>
                  </a:rPr>
                  <a:t>= 800 </a:t>
                </a:r>
                <a:r>
                  <a:rPr lang="en-US">
                    <a:effectLst/>
                    <a:latin typeface="Times New Roman" panose="02020603050405020304" pitchFamily="18" charset="0"/>
                    <a:cs typeface="Times New Roman" panose="02020603050405020304" pitchFamily="18" charset="0"/>
                  </a:rPr>
                  <a:t>dB/cm</a:t>
                </a:r>
                <a:r>
                  <a:rPr lang="en-US">
                    <a:ln w="0"/>
                    <a:effectLst/>
                    <a:latin typeface="Times New Roman" panose="02020603050405020304" pitchFamily="18" charset="0"/>
                    <a:cs typeface="Times New Roman" panose="02020603050405020304" pitchFamily="18" charset="0"/>
                  </a:rPr>
                  <a:t> </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737092" y="3193838"/>
                <a:ext cx="4929522" cy="923330"/>
              </a:xfrm>
              <a:prstGeom prst="rect">
                <a:avLst/>
              </a:prstGeom>
              <a:blipFill rotWithShape="0">
                <a:blip r:embed="rId7"/>
                <a:stretch>
                  <a:fillRect l="-1112" t="-3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58073" y="3090602"/>
                <a:ext cx="4868689" cy="1292662"/>
              </a:xfrm>
              <a:prstGeom prst="rect">
                <a:avLst/>
              </a:prstGeom>
            </p:spPr>
            <p:txBody>
              <a:bodyPr wrap="square">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19 : </a:t>
                </a:r>
                <a:r>
                  <a:rPr lang="en-US" smtClean="0">
                    <a:ln w="0"/>
                    <a:effectLst/>
                    <a:latin typeface="Times New Roman" panose="02020603050405020304" pitchFamily="18" charset="0"/>
                    <a:cs typeface="Times New Roman" panose="02020603050405020304" pitchFamily="18" charset="0"/>
                  </a:rPr>
                  <a:t>Bandwidth </a:t>
                </a:r>
                <a:r>
                  <a:rPr lang="en-US">
                    <a:ln w="0"/>
                    <a:latin typeface="Times New Roman" panose="02020603050405020304" pitchFamily="18" charset="0"/>
                    <a:cs typeface="Times New Roman" panose="02020603050405020304" pitchFamily="18" charset="0"/>
                  </a:rPr>
                  <a:t>v</a:t>
                </a:r>
                <a:r>
                  <a:rPr lang="en-US">
                    <a:ln w="0"/>
                    <a:effectLst/>
                    <a:latin typeface="Times New Roman" panose="02020603050405020304" pitchFamily="18" charset="0"/>
                    <a:cs typeface="Times New Roman" panose="02020603050405020304" pitchFamily="18" charset="0"/>
                  </a:rPr>
                  <a:t>s Transmission graph when</a:t>
                </a:r>
                <a:r>
                  <a:rPr lang="en-US" sz="2400">
                    <a:ln w="0"/>
                    <a:effectLst/>
                    <a:latin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𝛼</m:t>
                    </m:r>
                    <m:r>
                      <a:rPr lang="en-US" i="1">
                        <a:effectLst/>
                        <a:latin typeface="Cambria Math" panose="02040503050406030204" pitchFamily="18" charset="0"/>
                        <a:ea typeface="Cambria Math" panose="02040503050406030204" pitchFamily="18" charset="0"/>
                      </a:rPr>
                      <m:t> </m:t>
                    </m:r>
                  </m:oMath>
                </a14:m>
                <a:r>
                  <a:rPr lang="en-US">
                    <a:ln w="0"/>
                    <a:effectLst/>
                    <a:latin typeface="Times New Roman" panose="02020603050405020304" pitchFamily="18" charset="0"/>
                    <a:cs typeface="Times New Roman" panose="02020603050405020304" pitchFamily="18" charset="0"/>
                  </a:rPr>
                  <a:t>= 1000 </a:t>
                </a:r>
                <a:r>
                  <a:rPr lang="en-US">
                    <a:effectLst/>
                    <a:latin typeface="Times New Roman" panose="02020603050405020304" pitchFamily="18" charset="0"/>
                    <a:cs typeface="Times New Roman" panose="02020603050405020304" pitchFamily="18" charset="0"/>
                  </a:rPr>
                  <a:t>dB/cm</a:t>
                </a:r>
                <a:r>
                  <a:rPr lang="en-US">
                    <a:ln w="0"/>
                    <a:effectLst/>
                    <a:latin typeface="Times New Roman" panose="02020603050405020304" pitchFamily="18" charset="0"/>
                    <a:cs typeface="Times New Roman" panose="02020603050405020304" pitchFamily="18" charset="0"/>
                  </a:rPr>
                  <a:t> </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58073" y="3090602"/>
                <a:ext cx="4868689" cy="1292662"/>
              </a:xfrm>
              <a:prstGeom prst="rect">
                <a:avLst/>
              </a:prstGeom>
              <a:blipFill rotWithShape="0">
                <a:blip r:embed="rId8"/>
                <a:stretch>
                  <a:fillRect l="-1128" t="-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694565" y="6119336"/>
                <a:ext cx="5057109" cy="1200329"/>
              </a:xfrm>
              <a:prstGeom prst="rect">
                <a:avLst/>
              </a:prstGeom>
            </p:spPr>
            <p:txBody>
              <a:bodyPr wrap="square">
                <a:spAutoFit/>
              </a:bodyPr>
              <a:lstStyle/>
              <a:p>
                <a:r>
                  <a:rPr lang="en-IN" smtClean="0">
                    <a:latin typeface="Times New Roman" panose="02020603050405020304" pitchFamily="18" charset="0"/>
                    <a:cs typeface="Times New Roman" panose="02020603050405020304" pitchFamily="18" charset="0"/>
                  </a:rPr>
                  <a:t>Figure 20: </a:t>
                </a:r>
                <a:r>
                  <a:rPr lang="en-US">
                    <a:ln w="0"/>
                    <a:effectLst/>
                    <a:latin typeface="Times New Roman" panose="02020603050405020304" pitchFamily="18" charset="0"/>
                    <a:cs typeface="Times New Roman" panose="02020603050405020304" pitchFamily="18" charset="0"/>
                  </a:rPr>
                  <a:t>Bandwidth </a:t>
                </a:r>
                <a:r>
                  <a:rPr lang="en-US">
                    <a:ln w="0"/>
                    <a:latin typeface="Times New Roman" panose="02020603050405020304" pitchFamily="18" charset="0"/>
                    <a:cs typeface="Times New Roman" panose="02020603050405020304" pitchFamily="18" charset="0"/>
                  </a:rPr>
                  <a:t>v</a:t>
                </a:r>
                <a:r>
                  <a:rPr lang="en-US">
                    <a:ln w="0"/>
                    <a:effectLst/>
                    <a:latin typeface="Times New Roman" panose="02020603050405020304" pitchFamily="18" charset="0"/>
                    <a:cs typeface="Times New Roman" panose="02020603050405020304" pitchFamily="18" charset="0"/>
                  </a:rPr>
                  <a:t>s Transmission graph when</a:t>
                </a:r>
                <a:r>
                  <a:rPr lang="en-IN">
                    <a:effectLst/>
                    <a:latin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𝛼</m:t>
                    </m:r>
                    <m:r>
                      <a:rPr lang="en-US" i="1">
                        <a:effectLst/>
                        <a:latin typeface="Cambria Math" panose="02040503050406030204" pitchFamily="18" charset="0"/>
                        <a:ea typeface="Cambria Math" panose="02040503050406030204" pitchFamily="18" charset="0"/>
                      </a:rPr>
                      <m:t> </m:t>
                    </m:r>
                  </m:oMath>
                </a14:m>
                <a:r>
                  <a:rPr lang="en-US">
                    <a:ln w="0"/>
                    <a:effectLst/>
                    <a:latin typeface="Times New Roman" panose="02020603050405020304" pitchFamily="18" charset="0"/>
                    <a:cs typeface="Times New Roman" panose="02020603050405020304" pitchFamily="18" charset="0"/>
                  </a:rPr>
                  <a:t>= 2000 </a:t>
                </a:r>
                <a:r>
                  <a:rPr lang="en-US">
                    <a:effectLst/>
                    <a:latin typeface="Times New Roman" panose="02020603050405020304" pitchFamily="18" charset="0"/>
                    <a:cs typeface="Times New Roman" panose="02020603050405020304" pitchFamily="18" charset="0"/>
                  </a:rPr>
                  <a:t>dB/cm</a:t>
                </a:r>
                <a:r>
                  <a:rPr lang="en-US">
                    <a:ln w="0"/>
                    <a:effectLst/>
                    <a:latin typeface="Times New Roman" panose="02020603050405020304" pitchFamily="18" charset="0"/>
                    <a:cs typeface="Times New Roman" panose="02020603050405020304" pitchFamily="18" charset="0"/>
                  </a:rPr>
                  <a:t> </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694565" y="6119336"/>
                <a:ext cx="5057109" cy="1200329"/>
              </a:xfrm>
              <a:prstGeom prst="rect">
                <a:avLst/>
              </a:prstGeom>
              <a:blipFill rotWithShape="0">
                <a:blip r:embed="rId9"/>
                <a:stretch>
                  <a:fillRect l="-1084" t="-3046"/>
                </a:stretch>
              </a:blipFill>
            </p:spPr>
            <p:txBody>
              <a:bodyPr/>
              <a:lstStyle/>
              <a:p>
                <a:r>
                  <a:rPr lang="en-US">
                    <a:noFill/>
                  </a:rPr>
                  <a:t> </a:t>
                </a:r>
              </a:p>
            </p:txBody>
          </p:sp>
        </mc:Fallback>
      </mc:AlternateContent>
      <p:sp>
        <p:nvSpPr>
          <p:cNvPr id="13" name="Rectangle 12"/>
          <p:cNvSpPr/>
          <p:nvPr/>
        </p:nvSpPr>
        <p:spPr>
          <a:xfrm>
            <a:off x="6003634" y="2967335"/>
            <a:ext cx="184731" cy="923330"/>
          </a:xfrm>
          <a:prstGeom prst="rect">
            <a:avLst/>
          </a:prstGeom>
          <a:noFill/>
        </p:spPr>
        <p:txBody>
          <a:bodyPr wrap="none" lIns="91440" tIns="45720" rIns="91440" bIns="45720">
            <a:spAutoFit/>
          </a:bodyPr>
          <a:lstStyle/>
          <a:p>
            <a:pPr algn="ctr"/>
            <a:endParaRPr lang="en-US" sz="5400" b="0" cap="none" spc="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Rectangle 13"/>
              <p:cNvSpPr/>
              <p:nvPr/>
            </p:nvSpPr>
            <p:spPr>
              <a:xfrm>
                <a:off x="7076764" y="6174983"/>
                <a:ext cx="4992347" cy="1200329"/>
              </a:xfrm>
              <a:prstGeom prst="rect">
                <a:avLst/>
              </a:prstGeom>
            </p:spPr>
            <p:txBody>
              <a:bodyPr wrap="square">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21:</a:t>
                </a:r>
                <a:r>
                  <a:rPr lang="en-IN"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n w="0"/>
                    <a:effectLst/>
                    <a:latin typeface="Times New Roman" panose="02020603050405020304" pitchFamily="18" charset="0"/>
                    <a:cs typeface="Times New Roman" panose="02020603050405020304" pitchFamily="18" charset="0"/>
                  </a:rPr>
                  <a:t>Bandwidth </a:t>
                </a:r>
                <a:r>
                  <a:rPr lang="en-US" err="1">
                    <a:ln w="0"/>
                    <a:effectLst/>
                    <a:latin typeface="Times New Roman" panose="02020603050405020304" pitchFamily="18" charset="0"/>
                    <a:cs typeface="Times New Roman" panose="02020603050405020304" pitchFamily="18" charset="0"/>
                  </a:rPr>
                  <a:t>Vs</a:t>
                </a:r>
                <a:r>
                  <a:rPr lang="en-US">
                    <a:ln w="0"/>
                    <a:effectLst/>
                    <a:latin typeface="Times New Roman" panose="02020603050405020304" pitchFamily="18" charset="0"/>
                    <a:cs typeface="Times New Roman" panose="02020603050405020304" pitchFamily="18" charset="0"/>
                  </a:rPr>
                  <a:t> Transmission graph when</a:t>
                </a:r>
                <a:r>
                  <a:rPr lang="en-IN">
                    <a:effectLst/>
                    <a:latin typeface="Times New Roman" panose="02020603050405020304" pitchFamily="18" charset="0"/>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Cambria Math" panose="02040503050406030204" pitchFamily="18" charset="0"/>
                      </a:rPr>
                      <m:t>𝛼</m:t>
                    </m:r>
                    <m:r>
                      <a:rPr lang="en-US" i="1">
                        <a:effectLst/>
                        <a:latin typeface="Cambria Math" panose="02040503050406030204" pitchFamily="18" charset="0"/>
                        <a:ea typeface="Cambria Math" panose="02040503050406030204" pitchFamily="18" charset="0"/>
                      </a:rPr>
                      <m:t> </m:t>
                    </m:r>
                  </m:oMath>
                </a14:m>
                <a:r>
                  <a:rPr lang="en-US">
                    <a:ln w="0"/>
                    <a:effectLst/>
                    <a:latin typeface="Times New Roman" panose="02020603050405020304" pitchFamily="18" charset="0"/>
                    <a:cs typeface="Times New Roman" panose="02020603050405020304" pitchFamily="18" charset="0"/>
                  </a:rPr>
                  <a:t>= 5000 </a:t>
                </a:r>
                <a:r>
                  <a:rPr lang="en-US">
                    <a:effectLst/>
                    <a:latin typeface="Times New Roman" panose="02020603050405020304" pitchFamily="18" charset="0"/>
                    <a:cs typeface="Times New Roman" panose="02020603050405020304" pitchFamily="18" charset="0"/>
                  </a:rPr>
                  <a:t>dB/c</a:t>
                </a: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US">
                    <a:ln w="0"/>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 </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7076764" y="6174983"/>
                <a:ext cx="4992347" cy="1200329"/>
              </a:xfrm>
              <a:prstGeom prst="rect">
                <a:avLst/>
              </a:prstGeom>
              <a:blipFill rotWithShape="0">
                <a:blip r:embed="rId10"/>
                <a:stretch>
                  <a:fillRect l="-1099" t="-3046"/>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A98A6277-6C87-4107-BFD4-0FB3C08F0941}" type="slidenum">
              <a:rPr lang="en-IN" smtClean="0"/>
              <a:pPr/>
              <a:t>25</a:t>
            </a:fld>
            <a:endParaRPr lang="en-IN"/>
          </a:p>
        </p:txBody>
      </p:sp>
    </p:spTree>
    <p:extLst>
      <p:ext uri="{BB962C8B-B14F-4D97-AF65-F5344CB8AC3E}">
        <p14:creationId xmlns:p14="http://schemas.microsoft.com/office/powerpoint/2010/main" val="743122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506" y="1184190"/>
            <a:ext cx="6263758" cy="490163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561382" y="715992"/>
                <a:ext cx="10030322" cy="759514"/>
              </a:xfrm>
              <a:prstGeom prst="rect">
                <a:avLst/>
              </a:prstGeom>
              <a:noFill/>
            </p:spPr>
            <p:txBody>
              <a:bodyPr wrap="square" lIns="91440" tIns="45720" rIns="91440" bIns="45720">
                <a:spAutoFit/>
              </a:bodyPr>
              <a:lstStyle/>
              <a:p>
                <a:r>
                  <a:rPr lang="en-US" sz="2400" b="1" u="sng">
                    <a:latin typeface="Times New Roman" panose="02020603050405020304" pitchFamily="18" charset="0"/>
                    <a:cs typeface="Times New Roman" panose="02020603050405020304" pitchFamily="18" charset="0"/>
                  </a:rPr>
                  <a:t>Loss Coefficient (</a:t>
                </a:r>
                <a14:m>
                  <m:oMath xmlns:m="http://schemas.openxmlformats.org/officeDocument/2006/math">
                    <m:r>
                      <a:rPr lang="en-US" sz="2400" b="1" i="1" u="sng">
                        <a:latin typeface="Cambria Math" panose="02040503050406030204" pitchFamily="18" charset="0"/>
                        <a:ea typeface="Cambria Math" panose="02040503050406030204" pitchFamily="18" charset="0"/>
                      </a:rPr>
                      <m:t>𝜶</m:t>
                    </m:r>
                  </m:oMath>
                </a14:m>
                <a:r>
                  <a:rPr lang="en-US" sz="2400" b="1" u="sng">
                    <a:latin typeface="Times New Roman" panose="02020603050405020304" pitchFamily="18" charset="0"/>
                    <a:cs typeface="Times New Roman" panose="02020603050405020304" pitchFamily="18" charset="0"/>
                  </a:rPr>
                  <a:t>) varies with respect to different parameters </a:t>
                </a:r>
                <a:r>
                  <a:rPr lang="en-US" sz="2400" u="sng">
                    <a:latin typeface="Times New Roman" panose="02020603050405020304" pitchFamily="18" charset="0"/>
                    <a:cs typeface="Times New Roman" panose="02020603050405020304" pitchFamily="18" charset="0"/>
                  </a:rPr>
                  <a:t>:</a:t>
                </a:r>
                <a:endParaRPr lang="en-US" sz="24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561382" y="715992"/>
                <a:ext cx="10030322" cy="759514"/>
              </a:xfrm>
              <a:prstGeom prst="rect">
                <a:avLst/>
              </a:prstGeom>
              <a:blipFill rotWithShape="0">
                <a:blip r:embed="rId3"/>
                <a:stretch>
                  <a:fillRect l="-911" t="-6400"/>
                </a:stretch>
              </a:blipFill>
            </p:spPr>
            <p:txBody>
              <a:bodyPr/>
              <a:lstStyle/>
              <a:p>
                <a:r>
                  <a:rPr lang="en-IN">
                    <a:noFill/>
                  </a:rPr>
                  <a:t> </a:t>
                </a:r>
              </a:p>
            </p:txBody>
          </p:sp>
        </mc:Fallback>
      </mc:AlternateContent>
      <p:grpSp>
        <p:nvGrpSpPr>
          <p:cNvPr id="14" name="Group 13"/>
          <p:cNvGrpSpPr/>
          <p:nvPr/>
        </p:nvGrpSpPr>
        <p:grpSpPr>
          <a:xfrm>
            <a:off x="934951" y="2004802"/>
            <a:ext cx="4539050" cy="3069773"/>
            <a:chOff x="732993" y="1182078"/>
            <a:chExt cx="4539050" cy="3069773"/>
          </a:xfrm>
        </p:grpSpPr>
        <p:sp>
          <p:nvSpPr>
            <p:cNvPr id="15" name="Rectangle 14"/>
            <p:cNvSpPr/>
            <p:nvPr/>
          </p:nvSpPr>
          <p:spPr>
            <a:xfrm>
              <a:off x="1007458" y="1182078"/>
              <a:ext cx="3732752" cy="369332"/>
            </a:xfrm>
            <a:prstGeom prst="rect">
              <a:avLst/>
            </a:prstGeom>
            <a:noFill/>
          </p:spPr>
          <p:txBody>
            <a:bodyPr wrap="none" lIns="91440" tIns="45720" rIns="91440" bIns="45720">
              <a:spAutoFit/>
            </a:bodyPr>
            <a:lstStyle/>
            <a:p>
              <a:pPr algn="ct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3-db Bandwidth Vs Loss Coefficient</a:t>
              </a:r>
            </a:p>
          </p:txBody>
        </p:sp>
        <p:sp>
          <p:nvSpPr>
            <p:cNvPr id="16" name="Curved Right Arrow 15"/>
            <p:cNvSpPr/>
            <p:nvPr/>
          </p:nvSpPr>
          <p:spPr>
            <a:xfrm>
              <a:off x="732994" y="1359865"/>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7" name="Rectangle 16"/>
            <p:cNvSpPr/>
            <p:nvPr/>
          </p:nvSpPr>
          <p:spPr>
            <a:xfrm>
              <a:off x="990016" y="1619543"/>
              <a:ext cx="2800767" cy="369332"/>
            </a:xfrm>
            <a:prstGeom prst="rect">
              <a:avLst/>
            </a:prstGeom>
            <a:noFill/>
          </p:spPr>
          <p:txBody>
            <a:bodyPr wrap="none" lIns="91440" tIns="45720" rIns="91440" bIns="45720">
              <a:spAutoFit/>
            </a:bodyPr>
            <a:lstStyle/>
            <a:p>
              <a:pPr algn="ct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Graph is linearly increasing</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1101913" y="2388363"/>
              <a:ext cx="4100481" cy="369332"/>
            </a:xfrm>
            <a:prstGeom prst="rect">
              <a:avLst/>
            </a:prstGeom>
            <a:noFill/>
          </p:spPr>
          <p:txBody>
            <a:bodyPr wrap="none" lIns="91440" tIns="45720" rIns="91440" bIns="45720">
              <a:spAutoFit/>
            </a:bodyPr>
            <a:lstStyle/>
            <a:p>
              <a:pPr algn="ct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Resonant frequency Vs Loss Coefficient</a:t>
              </a:r>
            </a:p>
          </p:txBody>
        </p:sp>
        <p:sp>
          <p:nvSpPr>
            <p:cNvPr id="19" name="Curved Right Arrow 18"/>
            <p:cNvSpPr/>
            <p:nvPr/>
          </p:nvSpPr>
          <p:spPr>
            <a:xfrm>
              <a:off x="732993" y="2559486"/>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0" name="Rectangle 19"/>
            <p:cNvSpPr/>
            <p:nvPr/>
          </p:nvSpPr>
          <p:spPr>
            <a:xfrm>
              <a:off x="1094457" y="2730028"/>
              <a:ext cx="1851789" cy="369332"/>
            </a:xfrm>
            <a:prstGeom prst="rect">
              <a:avLst/>
            </a:prstGeom>
            <a:noFill/>
          </p:spPr>
          <p:txBody>
            <a:bodyPr wrap="none" lIns="91440" tIns="45720" rIns="91440" bIns="45720">
              <a:spAutoFit/>
            </a:bodyPr>
            <a:lstStyle/>
            <a:p>
              <a:pPr algn="ct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Constant</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1" name="Curved Right Arrow 20"/>
            <p:cNvSpPr/>
            <p:nvPr/>
          </p:nvSpPr>
          <p:spPr>
            <a:xfrm>
              <a:off x="749297" y="3648328"/>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2" name="Rectangle 21"/>
            <p:cNvSpPr/>
            <p:nvPr/>
          </p:nvSpPr>
          <p:spPr>
            <a:xfrm>
              <a:off x="1126677" y="3488201"/>
              <a:ext cx="4145366" cy="369332"/>
            </a:xfrm>
            <a:prstGeom prst="rect">
              <a:avLst/>
            </a:prstGeom>
            <a:noFill/>
          </p:spPr>
          <p:txBody>
            <a:bodyPr wrap="none" lIns="91440" tIns="45720" rIns="91440" bIns="45720">
              <a:spAutoFit/>
            </a:bodyPr>
            <a:lstStyle/>
            <a:p>
              <a:pPr algn="ctr"/>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Free Spectral Range Vs Loss Coefficient</a:t>
              </a:r>
            </a:p>
          </p:txBody>
        </p:sp>
        <p:sp>
          <p:nvSpPr>
            <p:cNvPr id="23" name="Rectangle 22"/>
            <p:cNvSpPr/>
            <p:nvPr/>
          </p:nvSpPr>
          <p:spPr>
            <a:xfrm>
              <a:off x="1094456" y="3882519"/>
              <a:ext cx="1851789" cy="369332"/>
            </a:xfrm>
            <a:prstGeom prst="rect">
              <a:avLst/>
            </a:prstGeom>
            <a:noFill/>
          </p:spPr>
          <p:txBody>
            <a:bodyPr wrap="none" lIns="91440" tIns="45720" rIns="91440" bIns="45720">
              <a:spAutoFit/>
            </a:bodyPr>
            <a:lstStyle/>
            <a:p>
              <a:pPr algn="ct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 is Constant</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
        <p:nvSpPr>
          <p:cNvPr id="2" name="Slide Number Placeholder 1"/>
          <p:cNvSpPr>
            <a:spLocks noGrp="1"/>
          </p:cNvSpPr>
          <p:nvPr>
            <p:ph type="sldNum" sz="quarter" idx="12"/>
          </p:nvPr>
        </p:nvSpPr>
        <p:spPr/>
        <p:txBody>
          <a:bodyPr/>
          <a:lstStyle/>
          <a:p>
            <a:fld id="{A98A6277-6C87-4107-BFD4-0FB3C08F0941}" type="slidenum">
              <a:rPr lang="en-IN" smtClean="0"/>
              <a:pPr/>
              <a:t>26</a:t>
            </a:fld>
            <a:endParaRPr lang="en-IN"/>
          </a:p>
        </p:txBody>
      </p:sp>
      <mc:AlternateContent xmlns:mc="http://schemas.openxmlformats.org/markup-compatibility/2006" xmlns:a14="http://schemas.microsoft.com/office/drawing/2010/main">
        <mc:Choice Requires="a14">
          <p:sp>
            <p:nvSpPr>
              <p:cNvPr id="3" name="TextBox 2"/>
              <p:cNvSpPr txBox="1"/>
              <p:nvPr/>
            </p:nvSpPr>
            <p:spPr>
              <a:xfrm>
                <a:off x="5885506" y="6085827"/>
                <a:ext cx="6263759" cy="120032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Figure </a:t>
                </a:r>
                <a:r>
                  <a:rPr lang="en-US" smtClean="0">
                    <a:latin typeface="Times New Roman" panose="02020603050405020304" pitchFamily="18" charset="0"/>
                    <a:cs typeface="Times New Roman" panose="02020603050405020304" pitchFamily="18" charset="0"/>
                  </a:rPr>
                  <a:t>22: </a:t>
                </a:r>
                <a:r>
                  <a:rPr lang="en-US">
                    <a:latin typeface="Times New Roman" panose="02020603050405020304" pitchFamily="18" charset="0"/>
                    <a:cs typeface="Times New Roman" panose="02020603050405020304" pitchFamily="18" charset="0"/>
                  </a:rPr>
                  <a:t>Loss Coefficient (</a:t>
                </a:r>
                <a14:m>
                  <m:oMath xmlns:m="http://schemas.openxmlformats.org/officeDocument/2006/math">
                    <m:r>
                      <a:rPr lang="en-US" b="0" i="1">
                        <a:latin typeface="Cambria Math" panose="02040503050406030204" pitchFamily="18" charset="0"/>
                        <a:ea typeface="Cambria Math" panose="02040503050406030204" pitchFamily="18" charset="0"/>
                      </a:rPr>
                      <m:t>𝛼</m:t>
                    </m:r>
                  </m:oMath>
                </a14:m>
                <a:r>
                  <a:rPr lang="en-US">
                    <a:latin typeface="Times New Roman" panose="02020603050405020304" pitchFamily="18" charset="0"/>
                    <a:cs typeface="Times New Roman" panose="02020603050405020304" pitchFamily="18" charset="0"/>
                  </a:rPr>
                  <a:t>) varies with respect to different parameters </a:t>
                </a: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atin typeface="Times New Roman" panose="02020603050405020304" pitchFamily="18" charset="0"/>
                  <a:cs typeface="Times New Roman" panose="02020603050405020304" pitchFamily="18" charset="0"/>
                </a:endParaRPr>
              </a:p>
              <a:p>
                <a:endParaRPr lang="en-IN"/>
              </a:p>
            </p:txBody>
          </p:sp>
        </mc:Choice>
        <mc:Fallback xmlns="">
          <p:sp>
            <p:nvSpPr>
              <p:cNvPr id="3" name="TextBox 2"/>
              <p:cNvSpPr txBox="1">
                <a:spLocks noRot="1" noChangeAspect="1" noMove="1" noResize="1" noEditPoints="1" noAdjustHandles="1" noChangeArrowheads="1" noChangeShapeType="1" noTextEdit="1"/>
              </p:cNvSpPr>
              <p:nvPr/>
            </p:nvSpPr>
            <p:spPr>
              <a:xfrm>
                <a:off x="5885506" y="6085827"/>
                <a:ext cx="6263759" cy="1200329"/>
              </a:xfrm>
              <a:prstGeom prst="rect">
                <a:avLst/>
              </a:prstGeom>
              <a:blipFill rotWithShape="0">
                <a:blip r:embed="rId4"/>
                <a:stretch>
                  <a:fillRect l="-778" t="-2538"/>
                </a:stretch>
              </a:blipFill>
            </p:spPr>
            <p:txBody>
              <a:bodyPr/>
              <a:lstStyle/>
              <a:p>
                <a:r>
                  <a:rPr lang="en-US">
                    <a:noFill/>
                  </a:rPr>
                  <a:t> </a:t>
                </a:r>
              </a:p>
            </p:txBody>
          </p:sp>
        </mc:Fallback>
      </mc:AlternateContent>
    </p:spTree>
    <p:extLst>
      <p:ext uri="{BB962C8B-B14F-4D97-AF65-F5344CB8AC3E}">
        <p14:creationId xmlns:p14="http://schemas.microsoft.com/office/powerpoint/2010/main" val="38320575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5444" y="676940"/>
            <a:ext cx="9978472" cy="811201"/>
          </a:xfrm>
        </p:spPr>
        <p:txBody>
          <a:bodyPr>
            <a:normAutofit/>
          </a:bodyPr>
          <a:lstStyle/>
          <a:p>
            <a:r>
              <a:rPr lang="en-IN" sz="2400" b="1" u="sng">
                <a:solidFill>
                  <a:schemeClr val="tx1"/>
                </a:solidFill>
                <a:latin typeface="Times New Roman" panose="02020603050405020304" pitchFamily="18" charset="0"/>
                <a:cs typeface="Times New Roman" panose="02020603050405020304" pitchFamily="18" charset="0"/>
              </a:rPr>
              <a:t>CASE 4: When </a:t>
            </a:r>
            <a:r>
              <a:rPr lang="en-US" sz="2400" b="1" u="sng">
                <a:solidFill>
                  <a:schemeClr val="tx1"/>
                </a:solidFill>
                <a:latin typeface="Times New Roman" panose="02020603050405020304" pitchFamily="18" charset="0"/>
                <a:cs typeface="Times New Roman" panose="02020603050405020304" pitchFamily="18" charset="0"/>
              </a:rPr>
              <a:t>Radius of the Ring(r)</a:t>
            </a:r>
            <a:r>
              <a:rPr lang="en-IN" sz="2400" b="1" u="sng">
                <a:solidFill>
                  <a:schemeClr val="tx1"/>
                </a:solidFill>
                <a:latin typeface="Times New Roman" panose="02020603050405020304" pitchFamily="18" charset="0"/>
                <a:cs typeface="Times New Roman" panose="02020603050405020304" pitchFamily="18" charset="0"/>
              </a:rPr>
              <a:t> is Varying:</a:t>
            </a:r>
          </a:p>
          <a:p>
            <a:endParaRPr lang="en-US" sz="24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182123417"/>
                  </p:ext>
                </p:extLst>
              </p:nvPr>
            </p:nvGraphicFramePr>
            <p:xfrm>
              <a:off x="1767074" y="1488140"/>
              <a:ext cx="9039495" cy="4432944"/>
            </p:xfrm>
            <a:graphic>
              <a:graphicData uri="http://schemas.openxmlformats.org/drawingml/2006/table">
                <a:tbl>
                  <a:tblPr firstRow="1" bandRow="1">
                    <a:tableStyleId>{5C22544A-7EE6-4342-B048-85BDC9FD1C3A}</a:tableStyleId>
                  </a:tblPr>
                  <a:tblGrid>
                    <a:gridCol w="1807899">
                      <a:extLst>
                        <a:ext uri="{9D8B030D-6E8A-4147-A177-3AD203B41FA5}">
                          <a16:colId xmlns:a16="http://schemas.microsoft.com/office/drawing/2014/main" xmlns="" val="20000"/>
                        </a:ext>
                      </a:extLst>
                    </a:gridCol>
                    <a:gridCol w="1807899">
                      <a:extLst>
                        <a:ext uri="{9D8B030D-6E8A-4147-A177-3AD203B41FA5}">
                          <a16:colId xmlns:a16="http://schemas.microsoft.com/office/drawing/2014/main" xmlns="" val="20001"/>
                        </a:ext>
                      </a:extLst>
                    </a:gridCol>
                    <a:gridCol w="1807899">
                      <a:extLst>
                        <a:ext uri="{9D8B030D-6E8A-4147-A177-3AD203B41FA5}">
                          <a16:colId xmlns:a16="http://schemas.microsoft.com/office/drawing/2014/main" xmlns="" val="20002"/>
                        </a:ext>
                      </a:extLst>
                    </a:gridCol>
                    <a:gridCol w="1807899">
                      <a:extLst>
                        <a:ext uri="{9D8B030D-6E8A-4147-A177-3AD203B41FA5}">
                          <a16:colId xmlns:a16="http://schemas.microsoft.com/office/drawing/2014/main" xmlns="" val="20003"/>
                        </a:ext>
                      </a:extLst>
                    </a:gridCol>
                    <a:gridCol w="1807899">
                      <a:extLst>
                        <a:ext uri="{9D8B030D-6E8A-4147-A177-3AD203B41FA5}">
                          <a16:colId xmlns:a16="http://schemas.microsoft.com/office/drawing/2014/main" xmlns="" val="20004"/>
                        </a:ext>
                      </a:extLst>
                    </a:gridCol>
                  </a:tblGrid>
                  <a:tr h="798036">
                    <a:tc>
                      <a:txBody>
                        <a:bodyPr/>
                        <a:lstStyle/>
                        <a:p>
                          <a:pPr algn="ctr"/>
                          <a:r>
                            <a:rPr lang="en-IN">
                              <a:latin typeface="Times New Roman" panose="02020603050405020304" pitchFamily="18" charset="0"/>
                              <a:cs typeface="Times New Roman" panose="02020603050405020304" pitchFamily="18" charset="0"/>
                            </a:rPr>
                            <a:t>SL. No.</a:t>
                          </a:r>
                        </a:p>
                      </a:txBody>
                      <a:tcPr/>
                    </a:tc>
                    <a:tc>
                      <a:txBody>
                        <a:bodyPr/>
                        <a:lstStyle/>
                        <a:p>
                          <a:pPr algn="ctr"/>
                          <a:r>
                            <a:rPr lang="en-IN">
                              <a:latin typeface="Times New Roman" panose="02020603050405020304" pitchFamily="18" charset="0"/>
                              <a:cs typeface="Times New Roman" panose="02020603050405020304" pitchFamily="18" charset="0"/>
                            </a:rPr>
                            <a:t>r [um]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a:latin typeface="Times New Roman" panose="02020603050405020304" pitchFamily="18" charset="0"/>
                              <a:cs typeface="Times New Roman" panose="02020603050405020304" pitchFamily="18" charset="0"/>
                            </a:rPr>
                            <a:t> </a:t>
                          </a:r>
                          <a:r>
                            <a:rPr lang="el-GR" sz="1800">
                              <a:latin typeface="Times New Roman" panose="02020603050405020304" pitchFamily="18" charset="0"/>
                              <a:cs typeface="Times New Roman" panose="02020603050405020304" pitchFamily="18" charset="0"/>
                            </a:rPr>
                            <a:t>λ</a:t>
                          </a:r>
                          <a:r>
                            <a:rPr lang="en-IN" sz="1800">
                              <a:latin typeface="Times New Roman" panose="02020603050405020304" pitchFamily="18" charset="0"/>
                              <a:cs typeface="Times New Roman" panose="02020603050405020304" pitchFamily="18" charset="0"/>
                            </a:rPr>
                            <a:t>r1</a:t>
                          </a:r>
                          <a:r>
                            <a:rPr lang="en-IN" sz="1800" baseline="0">
                              <a:latin typeface="Times New Roman" panose="02020603050405020304" pitchFamily="18" charset="0"/>
                              <a:cs typeface="Times New Roman" panose="02020603050405020304" pitchFamily="18" charset="0"/>
                            </a:rPr>
                            <a:t> [nm]</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1" i="1">
                                      <a:latin typeface="Cambria Math" panose="02040503050406030204" pitchFamily="18" charset="0"/>
                                      <a:cs typeface="Times New Roman" panose="02020603050405020304" pitchFamily="18" charset="0"/>
                                    </a:rPr>
                                    <m:t>𝝀</m:t>
                                  </m:r>
                                </m:e>
                                <m:sub>
                                  <m:r>
                                    <a:rPr lang="en-US" sz="1800" b="0" i="1" smtClean="0">
                                      <a:latin typeface="Cambria Math" panose="02040503050406030204" pitchFamily="18" charset="0"/>
                                      <a:cs typeface="Times New Roman" panose="02020603050405020304" pitchFamily="18" charset="0"/>
                                    </a:rPr>
                                    <m:t>3 </m:t>
                                  </m:r>
                                  <m:r>
                                    <a:rPr lang="en-US" sz="1800" b="0" i="1" smtClean="0">
                                      <a:latin typeface="Cambria Math" panose="02040503050406030204" pitchFamily="18" charset="0"/>
                                      <a:cs typeface="Times New Roman" panose="02020603050405020304" pitchFamily="18" charset="0"/>
                                    </a:rPr>
                                    <m:t>𝑑𝑏</m:t>
                                  </m:r>
                                </m:sub>
                              </m:sSub>
                            </m:oMath>
                          </a14:m>
                          <a:r>
                            <a:rPr lang="en-IN" sz="1800" baseline="0">
                              <a:latin typeface="Times New Roman" panose="02020603050405020304" pitchFamily="18" charset="0"/>
                              <a:cs typeface="Times New Roman" panose="02020603050405020304" pitchFamily="18" charset="0"/>
                            </a:rPr>
                            <a:t>[nm]</a:t>
                          </a:r>
                          <a:endParaRPr lang="en-IN">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798036">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5</a:t>
                          </a:r>
                          <a:r>
                            <a:rPr lang="en-IN" baseline="0">
                              <a:latin typeface="Times New Roman" panose="02020603050405020304" pitchFamily="18" charset="0"/>
                              <a:cs typeface="Times New Roman" panose="02020603050405020304" pitchFamily="18" charset="0"/>
                            </a:rPr>
                            <a:t>.0e-6</a:t>
                          </a: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1521</a:t>
                          </a:r>
                        </a:p>
                      </a:txBody>
                      <a:tcPr/>
                    </a:tc>
                    <a:tc>
                      <a:txBody>
                        <a:bodyPr/>
                        <a:lstStyle/>
                        <a:p>
                          <a:pPr algn="ctr"/>
                          <a:r>
                            <a:rPr lang="en-IN">
                              <a:latin typeface="Times New Roman" panose="02020603050405020304" pitchFamily="18" charset="0"/>
                              <a:cs typeface="Times New Roman" panose="02020603050405020304" pitchFamily="18" charset="0"/>
                            </a:rPr>
                            <a:t>1522-1521=1</a:t>
                          </a:r>
                        </a:p>
                      </a:txBody>
                      <a:tcPr/>
                    </a:tc>
                    <a:tc>
                      <a:txBody>
                        <a:bodyPr/>
                        <a:lstStyle/>
                        <a:p>
                          <a:pPr algn="ctr"/>
                          <a:r>
                            <a:rPr lang="en-IN">
                              <a:latin typeface="Times New Roman" panose="02020603050405020304" pitchFamily="18" charset="0"/>
                              <a:cs typeface="Times New Roman" panose="02020603050405020304" pitchFamily="18" charset="0"/>
                            </a:rPr>
                            <a:t>1548-1521=27</a:t>
                          </a:r>
                        </a:p>
                      </a:txBody>
                      <a:tcPr/>
                    </a:tc>
                    <a:extLst>
                      <a:ext uri="{0D108BD9-81ED-4DB2-BD59-A6C34878D82A}">
                        <a16:rowId xmlns:a16="http://schemas.microsoft.com/office/drawing/2014/main" xmlns="" val="10001"/>
                      </a:ext>
                    </a:extLst>
                  </a:tr>
                  <a:tr h="709218">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5.5e-6</a:t>
                          </a:r>
                        </a:p>
                      </a:txBody>
                      <a:tcPr/>
                    </a:tc>
                    <a:tc>
                      <a:txBody>
                        <a:bodyPr/>
                        <a:lstStyle/>
                        <a:p>
                          <a:pPr algn="ctr"/>
                          <a:r>
                            <a:rPr lang="en-IN">
                              <a:latin typeface="Times New Roman" panose="02020603050405020304" pitchFamily="18" charset="0"/>
                              <a:cs typeface="Times New Roman" panose="02020603050405020304" pitchFamily="18" charset="0"/>
                            </a:rPr>
                            <a:t>1514</a:t>
                          </a:r>
                        </a:p>
                      </a:txBody>
                      <a:tcPr/>
                    </a:tc>
                    <a:tc>
                      <a:txBody>
                        <a:bodyPr/>
                        <a:lstStyle/>
                        <a:p>
                          <a:pPr algn="ctr"/>
                          <a:r>
                            <a:rPr lang="en-IN">
                              <a:latin typeface="Times New Roman" panose="02020603050405020304" pitchFamily="18" charset="0"/>
                              <a:cs typeface="Times New Roman" panose="02020603050405020304" pitchFamily="18" charset="0"/>
                            </a:rPr>
                            <a:t>1514-1514=0</a:t>
                          </a:r>
                        </a:p>
                      </a:txBody>
                      <a:tcPr/>
                    </a:tc>
                    <a:tc>
                      <a:txBody>
                        <a:bodyPr/>
                        <a:lstStyle/>
                        <a:p>
                          <a:pPr algn="ctr"/>
                          <a:r>
                            <a:rPr lang="en-IN">
                              <a:latin typeface="Times New Roman" panose="02020603050405020304" pitchFamily="18" charset="0"/>
                              <a:cs typeface="Times New Roman" panose="02020603050405020304" pitchFamily="18" charset="0"/>
                            </a:rPr>
                            <a:t>1538-1514=24</a:t>
                          </a:r>
                        </a:p>
                      </a:txBody>
                      <a:tcPr/>
                    </a:tc>
                    <a:extLst>
                      <a:ext uri="{0D108BD9-81ED-4DB2-BD59-A6C34878D82A}">
                        <a16:rowId xmlns:a16="http://schemas.microsoft.com/office/drawing/2014/main" xmlns="" val="10002"/>
                      </a:ext>
                    </a:extLst>
                  </a:tr>
                  <a:tr h="709218">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6.0e-6</a:t>
                          </a:r>
                        </a:p>
                      </a:txBody>
                      <a:tcPr/>
                    </a:tc>
                    <a:tc>
                      <a:txBody>
                        <a:bodyPr/>
                        <a:lstStyle/>
                        <a:p>
                          <a:pPr algn="ctr"/>
                          <a:r>
                            <a:rPr lang="en-IN">
                              <a:latin typeface="Times New Roman" panose="02020603050405020304" pitchFamily="18" charset="0"/>
                              <a:cs typeface="Times New Roman" panose="02020603050405020304" pitchFamily="18" charset="0"/>
                            </a:rPr>
                            <a:t>1508</a:t>
                          </a:r>
                        </a:p>
                      </a:txBody>
                      <a:tcPr/>
                    </a:tc>
                    <a:tc>
                      <a:txBody>
                        <a:bodyPr/>
                        <a:lstStyle/>
                        <a:p>
                          <a:pPr algn="ctr"/>
                          <a:r>
                            <a:rPr lang="en-IN">
                              <a:latin typeface="Times New Roman" panose="02020603050405020304" pitchFamily="18" charset="0"/>
                              <a:cs typeface="Times New Roman" panose="02020603050405020304" pitchFamily="18" charset="0"/>
                            </a:rPr>
                            <a:t>1508-1508=0</a:t>
                          </a:r>
                        </a:p>
                      </a:txBody>
                      <a:tcPr/>
                    </a:tc>
                    <a:tc>
                      <a:txBody>
                        <a:bodyPr/>
                        <a:lstStyle/>
                        <a:p>
                          <a:pPr algn="ctr"/>
                          <a:r>
                            <a:rPr lang="en-IN">
                              <a:latin typeface="Times New Roman" panose="02020603050405020304" pitchFamily="18" charset="0"/>
                              <a:cs typeface="Times New Roman" panose="02020603050405020304" pitchFamily="18" charset="0"/>
                            </a:rPr>
                            <a:t>1530-1508=22</a:t>
                          </a:r>
                        </a:p>
                      </a:txBody>
                      <a:tcPr/>
                    </a:tc>
                    <a:extLst>
                      <a:ext uri="{0D108BD9-81ED-4DB2-BD59-A6C34878D82A}">
                        <a16:rowId xmlns:a16="http://schemas.microsoft.com/office/drawing/2014/main" xmlns="" val="10003"/>
                      </a:ext>
                    </a:extLst>
                  </a:tr>
                  <a:tr h="709218">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6.5e-6</a:t>
                          </a:r>
                        </a:p>
                      </a:txBody>
                      <a:tcPr/>
                    </a:tc>
                    <a:tc>
                      <a:txBody>
                        <a:bodyPr/>
                        <a:lstStyle/>
                        <a:p>
                          <a:pPr algn="ctr"/>
                          <a:r>
                            <a:rPr lang="en-IN">
                              <a:latin typeface="Times New Roman" panose="02020603050405020304" pitchFamily="18" charset="0"/>
                              <a:cs typeface="Times New Roman" panose="02020603050405020304" pitchFamily="18" charset="0"/>
                            </a:rPr>
                            <a:t>1503</a:t>
                          </a:r>
                        </a:p>
                      </a:txBody>
                      <a:tcPr/>
                    </a:tc>
                    <a:tc>
                      <a:txBody>
                        <a:bodyPr/>
                        <a:lstStyle/>
                        <a:p>
                          <a:pPr algn="ctr"/>
                          <a:r>
                            <a:rPr lang="en-IN">
                              <a:latin typeface="Times New Roman" panose="02020603050405020304" pitchFamily="18" charset="0"/>
                              <a:cs typeface="Times New Roman" panose="02020603050405020304" pitchFamily="18" charset="0"/>
                            </a:rPr>
                            <a:t>1503-1503=0</a:t>
                          </a:r>
                        </a:p>
                      </a:txBody>
                      <a:tcPr/>
                    </a:tc>
                    <a:tc>
                      <a:txBody>
                        <a:bodyPr/>
                        <a:lstStyle/>
                        <a:p>
                          <a:pPr algn="ctr"/>
                          <a:r>
                            <a:rPr lang="en-IN">
                              <a:latin typeface="Times New Roman" panose="02020603050405020304" pitchFamily="18" charset="0"/>
                              <a:cs typeface="Times New Roman" panose="02020603050405020304" pitchFamily="18" charset="0"/>
                            </a:rPr>
                            <a:t>1523-1503=20</a:t>
                          </a:r>
                        </a:p>
                      </a:txBody>
                      <a:tcPr/>
                    </a:tc>
                    <a:extLst>
                      <a:ext uri="{0D108BD9-81ED-4DB2-BD59-A6C34878D82A}">
                        <a16:rowId xmlns:a16="http://schemas.microsoft.com/office/drawing/2014/main" xmlns="" val="10004"/>
                      </a:ext>
                    </a:extLst>
                  </a:tr>
                  <a:tr h="709218">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7e-6</a:t>
                          </a:r>
                        </a:p>
                      </a:txBody>
                      <a:tcPr/>
                    </a:tc>
                    <a:tc>
                      <a:txBody>
                        <a:bodyPr/>
                        <a:lstStyle/>
                        <a:p>
                          <a:pPr algn="ctr"/>
                          <a:r>
                            <a:rPr lang="en-IN">
                              <a:latin typeface="Times New Roman" panose="02020603050405020304" pitchFamily="18" charset="0"/>
                              <a:cs typeface="Times New Roman" panose="02020603050405020304" pitchFamily="18" charset="0"/>
                            </a:rPr>
                            <a:t>1517</a:t>
                          </a:r>
                        </a:p>
                      </a:txBody>
                      <a:tcPr/>
                    </a:tc>
                    <a:tc>
                      <a:txBody>
                        <a:bodyPr/>
                        <a:lstStyle/>
                        <a:p>
                          <a:pPr algn="ctr"/>
                          <a:r>
                            <a:rPr lang="en-IN">
                              <a:latin typeface="Times New Roman" panose="02020603050405020304" pitchFamily="18" charset="0"/>
                              <a:cs typeface="Times New Roman" panose="02020603050405020304" pitchFamily="18" charset="0"/>
                            </a:rPr>
                            <a:t>1518-1517=1</a:t>
                          </a:r>
                        </a:p>
                      </a:txBody>
                      <a:tcPr/>
                    </a:tc>
                    <a:tc>
                      <a:txBody>
                        <a:bodyPr/>
                        <a:lstStyle/>
                        <a:p>
                          <a:pPr algn="ctr"/>
                          <a:r>
                            <a:rPr lang="en-IN">
                              <a:latin typeface="Times New Roman" panose="02020603050405020304" pitchFamily="18" charset="0"/>
                              <a:cs typeface="Times New Roman" panose="02020603050405020304" pitchFamily="18" charset="0"/>
                            </a:rPr>
                            <a:t>1537-1517=20</a:t>
                          </a:r>
                        </a:p>
                      </a:txBody>
                      <a:tcPr/>
                    </a:tc>
                    <a:extLst>
                      <a:ext uri="{0D108BD9-81ED-4DB2-BD59-A6C34878D82A}">
                        <a16:rowId xmlns:a16="http://schemas.microsoft.com/office/drawing/2014/main" xmlns=""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82123417"/>
                  </p:ext>
                </p:extLst>
              </p:nvPr>
            </p:nvGraphicFramePr>
            <p:xfrm>
              <a:off x="1767074" y="1488140"/>
              <a:ext cx="9039495" cy="4432944"/>
            </p:xfrm>
            <a:graphic>
              <a:graphicData uri="http://schemas.openxmlformats.org/drawingml/2006/table">
                <a:tbl>
                  <a:tblPr firstRow="1" bandRow="1">
                    <a:tableStyleId>{5C22544A-7EE6-4342-B048-85BDC9FD1C3A}</a:tableStyleId>
                  </a:tblPr>
                  <a:tblGrid>
                    <a:gridCol w="1807899">
                      <a:extLst>
                        <a:ext uri="{9D8B030D-6E8A-4147-A177-3AD203B41FA5}">
                          <a16:colId xmlns:a16="http://schemas.microsoft.com/office/drawing/2014/main" xmlns="" xmlns:a14="http://schemas.microsoft.com/office/drawing/2010/main" val="20000"/>
                        </a:ext>
                      </a:extLst>
                    </a:gridCol>
                    <a:gridCol w="1807899">
                      <a:extLst>
                        <a:ext uri="{9D8B030D-6E8A-4147-A177-3AD203B41FA5}">
                          <a16:colId xmlns:a16="http://schemas.microsoft.com/office/drawing/2014/main" xmlns="" xmlns:a14="http://schemas.microsoft.com/office/drawing/2010/main" val="20001"/>
                        </a:ext>
                      </a:extLst>
                    </a:gridCol>
                    <a:gridCol w="1807899">
                      <a:extLst>
                        <a:ext uri="{9D8B030D-6E8A-4147-A177-3AD203B41FA5}">
                          <a16:colId xmlns:a16="http://schemas.microsoft.com/office/drawing/2014/main" xmlns="" xmlns:a14="http://schemas.microsoft.com/office/drawing/2010/main" val="20002"/>
                        </a:ext>
                      </a:extLst>
                    </a:gridCol>
                    <a:gridCol w="1807899">
                      <a:extLst>
                        <a:ext uri="{9D8B030D-6E8A-4147-A177-3AD203B41FA5}">
                          <a16:colId xmlns:a16="http://schemas.microsoft.com/office/drawing/2014/main" xmlns="" xmlns:a14="http://schemas.microsoft.com/office/drawing/2010/main" val="20003"/>
                        </a:ext>
                      </a:extLst>
                    </a:gridCol>
                    <a:gridCol w="1807899">
                      <a:extLst>
                        <a:ext uri="{9D8B030D-6E8A-4147-A177-3AD203B41FA5}">
                          <a16:colId xmlns:a16="http://schemas.microsoft.com/office/drawing/2014/main" xmlns="" xmlns:a14="http://schemas.microsoft.com/office/drawing/2010/main" val="20004"/>
                        </a:ext>
                      </a:extLst>
                    </a:gridCol>
                  </a:tblGrid>
                  <a:tr h="798036">
                    <a:tc>
                      <a:txBody>
                        <a:bodyPr/>
                        <a:lstStyle/>
                        <a:p>
                          <a:pPr algn="ctr"/>
                          <a:r>
                            <a:rPr lang="en-IN">
                              <a:latin typeface="Times New Roman" panose="02020603050405020304" pitchFamily="18" charset="0"/>
                              <a:cs typeface="Times New Roman" panose="02020603050405020304" pitchFamily="18" charset="0"/>
                            </a:rPr>
                            <a:t>SL. No.</a:t>
                          </a:r>
                        </a:p>
                      </a:txBody>
                      <a:tcPr/>
                    </a:tc>
                    <a:tc>
                      <a:txBody>
                        <a:bodyPr/>
                        <a:lstStyle/>
                        <a:p>
                          <a:pPr algn="ctr"/>
                          <a:r>
                            <a:rPr lang="en-IN">
                              <a:latin typeface="Times New Roman" panose="02020603050405020304" pitchFamily="18" charset="0"/>
                              <a:cs typeface="Times New Roman" panose="02020603050405020304" pitchFamily="18" charset="0"/>
                            </a:rPr>
                            <a:t>r [um]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a:latin typeface="Times New Roman" panose="02020603050405020304" pitchFamily="18" charset="0"/>
                              <a:cs typeface="Times New Roman" panose="02020603050405020304" pitchFamily="18" charset="0"/>
                            </a:rPr>
                            <a:t> </a:t>
                          </a:r>
                          <a:r>
                            <a:rPr lang="el-GR" sz="1800">
                              <a:latin typeface="Times New Roman" panose="02020603050405020304" pitchFamily="18" charset="0"/>
                              <a:cs typeface="Times New Roman" panose="02020603050405020304" pitchFamily="18" charset="0"/>
                            </a:rPr>
                            <a:t>λ</a:t>
                          </a:r>
                          <a:r>
                            <a:rPr lang="en-IN" sz="1800">
                              <a:latin typeface="Times New Roman" panose="02020603050405020304" pitchFamily="18" charset="0"/>
                              <a:cs typeface="Times New Roman" panose="02020603050405020304" pitchFamily="18" charset="0"/>
                            </a:rPr>
                            <a:t>r1</a:t>
                          </a:r>
                          <a:r>
                            <a:rPr lang="en-IN" sz="1800" baseline="0">
                              <a:latin typeface="Times New Roman" panose="02020603050405020304" pitchFamily="18" charset="0"/>
                              <a:cs typeface="Times New Roman" panose="02020603050405020304" pitchFamily="18" charset="0"/>
                            </a:rPr>
                            <a:t> [nm]</a:t>
                          </a:r>
                          <a:endParaRPr lang="en-IN">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300000" t="-3817" r="-101347" b="-457252"/>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a:latin typeface="Times New Roman" panose="02020603050405020304" pitchFamily="18" charset="0"/>
                              <a:cs typeface="Times New Roman" panose="02020603050405020304" pitchFamily="18" charset="0"/>
                            </a:rPr>
                            <a:t>FSR [nm]</a:t>
                          </a:r>
                        </a:p>
                        <a:p>
                          <a:pPr algn="ctr"/>
                          <a:endParaRPr lang="en-IN">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0"/>
                      </a:ext>
                    </a:extLst>
                  </a:tr>
                  <a:tr h="798036">
                    <a:tc>
                      <a:txBody>
                        <a:bodyPr/>
                        <a:lstStyle/>
                        <a:p>
                          <a:pPr algn="ctr"/>
                          <a:r>
                            <a:rPr lang="en-IN">
                              <a:latin typeface="Times New Roman" panose="02020603050405020304" pitchFamily="18" charset="0"/>
                              <a:cs typeface="Times New Roman" panose="02020603050405020304" pitchFamily="18" charset="0"/>
                            </a:rPr>
                            <a:t>1</a:t>
                          </a:r>
                        </a:p>
                      </a:txBody>
                      <a:tcPr/>
                    </a:tc>
                    <a:tc>
                      <a:txBody>
                        <a:bodyPr/>
                        <a:lstStyle/>
                        <a:p>
                          <a:pPr algn="ctr"/>
                          <a:r>
                            <a:rPr lang="en-IN">
                              <a:latin typeface="Times New Roman" panose="02020603050405020304" pitchFamily="18" charset="0"/>
                              <a:cs typeface="Times New Roman" panose="02020603050405020304" pitchFamily="18" charset="0"/>
                            </a:rPr>
                            <a:t>5</a:t>
                          </a:r>
                          <a:r>
                            <a:rPr lang="en-IN" baseline="0">
                              <a:latin typeface="Times New Roman" panose="02020603050405020304" pitchFamily="18" charset="0"/>
                              <a:cs typeface="Times New Roman" panose="02020603050405020304" pitchFamily="18" charset="0"/>
                            </a:rPr>
                            <a:t>.0e-6</a:t>
                          </a:r>
                          <a:endParaRPr lang="en-IN">
                            <a:latin typeface="Times New Roman" panose="02020603050405020304" pitchFamily="18" charset="0"/>
                            <a:cs typeface="Times New Roman" panose="02020603050405020304" pitchFamily="18" charset="0"/>
                          </a:endParaRPr>
                        </a:p>
                      </a:txBody>
                      <a:tcPr/>
                    </a:tc>
                    <a:tc>
                      <a:txBody>
                        <a:bodyPr/>
                        <a:lstStyle/>
                        <a:p>
                          <a:pPr algn="ctr"/>
                          <a:r>
                            <a:rPr lang="en-IN">
                              <a:latin typeface="Times New Roman" panose="02020603050405020304" pitchFamily="18" charset="0"/>
                              <a:cs typeface="Times New Roman" panose="02020603050405020304" pitchFamily="18" charset="0"/>
                            </a:rPr>
                            <a:t>1521</a:t>
                          </a:r>
                        </a:p>
                      </a:txBody>
                      <a:tcPr/>
                    </a:tc>
                    <a:tc>
                      <a:txBody>
                        <a:bodyPr/>
                        <a:lstStyle/>
                        <a:p>
                          <a:pPr algn="ctr"/>
                          <a:r>
                            <a:rPr lang="en-IN">
                              <a:latin typeface="Times New Roman" panose="02020603050405020304" pitchFamily="18" charset="0"/>
                              <a:cs typeface="Times New Roman" panose="02020603050405020304" pitchFamily="18" charset="0"/>
                            </a:rPr>
                            <a:t>1522-1521=1</a:t>
                          </a:r>
                        </a:p>
                      </a:txBody>
                      <a:tcPr/>
                    </a:tc>
                    <a:tc>
                      <a:txBody>
                        <a:bodyPr/>
                        <a:lstStyle/>
                        <a:p>
                          <a:pPr algn="ctr"/>
                          <a:r>
                            <a:rPr lang="en-IN">
                              <a:latin typeface="Times New Roman" panose="02020603050405020304" pitchFamily="18" charset="0"/>
                              <a:cs typeface="Times New Roman" panose="02020603050405020304" pitchFamily="18" charset="0"/>
                            </a:rPr>
                            <a:t>1548-1521=27</a:t>
                          </a:r>
                        </a:p>
                      </a:txBody>
                      <a:tcPr/>
                    </a:tc>
                    <a:extLst>
                      <a:ext uri="{0D108BD9-81ED-4DB2-BD59-A6C34878D82A}">
                        <a16:rowId xmlns:a16="http://schemas.microsoft.com/office/drawing/2014/main" xmlns="" xmlns:a14="http://schemas.microsoft.com/office/drawing/2010/main" val="10001"/>
                      </a:ext>
                    </a:extLst>
                  </a:tr>
                  <a:tr h="709218">
                    <a:tc>
                      <a:txBody>
                        <a:bodyPr/>
                        <a:lstStyle/>
                        <a:p>
                          <a:pPr algn="ctr"/>
                          <a:r>
                            <a:rPr lang="en-IN">
                              <a:latin typeface="Times New Roman" panose="02020603050405020304" pitchFamily="18" charset="0"/>
                              <a:cs typeface="Times New Roman" panose="02020603050405020304" pitchFamily="18" charset="0"/>
                            </a:rPr>
                            <a:t>2</a:t>
                          </a:r>
                        </a:p>
                      </a:txBody>
                      <a:tcPr/>
                    </a:tc>
                    <a:tc>
                      <a:txBody>
                        <a:bodyPr/>
                        <a:lstStyle/>
                        <a:p>
                          <a:pPr algn="ctr"/>
                          <a:r>
                            <a:rPr lang="en-IN">
                              <a:latin typeface="Times New Roman" panose="02020603050405020304" pitchFamily="18" charset="0"/>
                              <a:cs typeface="Times New Roman" panose="02020603050405020304" pitchFamily="18" charset="0"/>
                            </a:rPr>
                            <a:t>5.5e-6</a:t>
                          </a:r>
                        </a:p>
                      </a:txBody>
                      <a:tcPr/>
                    </a:tc>
                    <a:tc>
                      <a:txBody>
                        <a:bodyPr/>
                        <a:lstStyle/>
                        <a:p>
                          <a:pPr algn="ctr"/>
                          <a:r>
                            <a:rPr lang="en-IN">
                              <a:latin typeface="Times New Roman" panose="02020603050405020304" pitchFamily="18" charset="0"/>
                              <a:cs typeface="Times New Roman" panose="02020603050405020304" pitchFamily="18" charset="0"/>
                            </a:rPr>
                            <a:t>1514</a:t>
                          </a:r>
                        </a:p>
                      </a:txBody>
                      <a:tcPr/>
                    </a:tc>
                    <a:tc>
                      <a:txBody>
                        <a:bodyPr/>
                        <a:lstStyle/>
                        <a:p>
                          <a:pPr algn="ctr"/>
                          <a:r>
                            <a:rPr lang="en-IN">
                              <a:latin typeface="Times New Roman" panose="02020603050405020304" pitchFamily="18" charset="0"/>
                              <a:cs typeface="Times New Roman" panose="02020603050405020304" pitchFamily="18" charset="0"/>
                            </a:rPr>
                            <a:t>1514-1514=0</a:t>
                          </a:r>
                        </a:p>
                      </a:txBody>
                      <a:tcPr/>
                    </a:tc>
                    <a:tc>
                      <a:txBody>
                        <a:bodyPr/>
                        <a:lstStyle/>
                        <a:p>
                          <a:pPr algn="ctr"/>
                          <a:r>
                            <a:rPr lang="en-IN">
                              <a:latin typeface="Times New Roman" panose="02020603050405020304" pitchFamily="18" charset="0"/>
                              <a:cs typeface="Times New Roman" panose="02020603050405020304" pitchFamily="18" charset="0"/>
                            </a:rPr>
                            <a:t>1538-1514=24</a:t>
                          </a:r>
                        </a:p>
                      </a:txBody>
                      <a:tcPr/>
                    </a:tc>
                    <a:extLst>
                      <a:ext uri="{0D108BD9-81ED-4DB2-BD59-A6C34878D82A}">
                        <a16:rowId xmlns:a16="http://schemas.microsoft.com/office/drawing/2014/main" xmlns="" xmlns:a14="http://schemas.microsoft.com/office/drawing/2010/main" val="10002"/>
                      </a:ext>
                    </a:extLst>
                  </a:tr>
                  <a:tr h="709218">
                    <a:tc>
                      <a:txBody>
                        <a:bodyPr/>
                        <a:lstStyle/>
                        <a:p>
                          <a:pPr algn="ctr"/>
                          <a:r>
                            <a:rPr lang="en-IN">
                              <a:latin typeface="Times New Roman" panose="02020603050405020304" pitchFamily="18" charset="0"/>
                              <a:cs typeface="Times New Roman" panose="02020603050405020304" pitchFamily="18" charset="0"/>
                            </a:rPr>
                            <a:t>3</a:t>
                          </a:r>
                        </a:p>
                      </a:txBody>
                      <a:tcPr/>
                    </a:tc>
                    <a:tc>
                      <a:txBody>
                        <a:bodyPr/>
                        <a:lstStyle/>
                        <a:p>
                          <a:pPr algn="ctr"/>
                          <a:r>
                            <a:rPr lang="en-IN">
                              <a:latin typeface="Times New Roman" panose="02020603050405020304" pitchFamily="18" charset="0"/>
                              <a:cs typeface="Times New Roman" panose="02020603050405020304" pitchFamily="18" charset="0"/>
                            </a:rPr>
                            <a:t>6.0e-6</a:t>
                          </a:r>
                        </a:p>
                      </a:txBody>
                      <a:tcPr/>
                    </a:tc>
                    <a:tc>
                      <a:txBody>
                        <a:bodyPr/>
                        <a:lstStyle/>
                        <a:p>
                          <a:pPr algn="ctr"/>
                          <a:r>
                            <a:rPr lang="en-IN">
                              <a:latin typeface="Times New Roman" panose="02020603050405020304" pitchFamily="18" charset="0"/>
                              <a:cs typeface="Times New Roman" panose="02020603050405020304" pitchFamily="18" charset="0"/>
                            </a:rPr>
                            <a:t>1508</a:t>
                          </a:r>
                        </a:p>
                      </a:txBody>
                      <a:tcPr/>
                    </a:tc>
                    <a:tc>
                      <a:txBody>
                        <a:bodyPr/>
                        <a:lstStyle/>
                        <a:p>
                          <a:pPr algn="ctr"/>
                          <a:r>
                            <a:rPr lang="en-IN">
                              <a:latin typeface="Times New Roman" panose="02020603050405020304" pitchFamily="18" charset="0"/>
                              <a:cs typeface="Times New Roman" panose="02020603050405020304" pitchFamily="18" charset="0"/>
                            </a:rPr>
                            <a:t>1508-1508=0</a:t>
                          </a:r>
                        </a:p>
                      </a:txBody>
                      <a:tcPr/>
                    </a:tc>
                    <a:tc>
                      <a:txBody>
                        <a:bodyPr/>
                        <a:lstStyle/>
                        <a:p>
                          <a:pPr algn="ctr"/>
                          <a:r>
                            <a:rPr lang="en-IN">
                              <a:latin typeface="Times New Roman" panose="02020603050405020304" pitchFamily="18" charset="0"/>
                              <a:cs typeface="Times New Roman" panose="02020603050405020304" pitchFamily="18" charset="0"/>
                            </a:rPr>
                            <a:t>1530-1508=22</a:t>
                          </a:r>
                        </a:p>
                      </a:txBody>
                      <a:tcPr/>
                    </a:tc>
                    <a:extLst>
                      <a:ext uri="{0D108BD9-81ED-4DB2-BD59-A6C34878D82A}">
                        <a16:rowId xmlns:a16="http://schemas.microsoft.com/office/drawing/2014/main" xmlns="" xmlns:a14="http://schemas.microsoft.com/office/drawing/2010/main" val="10003"/>
                      </a:ext>
                    </a:extLst>
                  </a:tr>
                  <a:tr h="709218">
                    <a:tc>
                      <a:txBody>
                        <a:bodyPr/>
                        <a:lstStyle/>
                        <a:p>
                          <a:pPr algn="ctr"/>
                          <a:r>
                            <a:rPr lang="en-IN">
                              <a:latin typeface="Times New Roman" panose="02020603050405020304" pitchFamily="18" charset="0"/>
                              <a:cs typeface="Times New Roman" panose="02020603050405020304" pitchFamily="18" charset="0"/>
                            </a:rPr>
                            <a:t>4</a:t>
                          </a:r>
                        </a:p>
                      </a:txBody>
                      <a:tcPr/>
                    </a:tc>
                    <a:tc>
                      <a:txBody>
                        <a:bodyPr/>
                        <a:lstStyle/>
                        <a:p>
                          <a:pPr algn="ctr"/>
                          <a:r>
                            <a:rPr lang="en-IN">
                              <a:latin typeface="Times New Roman" panose="02020603050405020304" pitchFamily="18" charset="0"/>
                              <a:cs typeface="Times New Roman" panose="02020603050405020304" pitchFamily="18" charset="0"/>
                            </a:rPr>
                            <a:t>6.5e-6</a:t>
                          </a:r>
                        </a:p>
                      </a:txBody>
                      <a:tcPr/>
                    </a:tc>
                    <a:tc>
                      <a:txBody>
                        <a:bodyPr/>
                        <a:lstStyle/>
                        <a:p>
                          <a:pPr algn="ctr"/>
                          <a:r>
                            <a:rPr lang="en-IN">
                              <a:latin typeface="Times New Roman" panose="02020603050405020304" pitchFamily="18" charset="0"/>
                              <a:cs typeface="Times New Roman" panose="02020603050405020304" pitchFamily="18" charset="0"/>
                            </a:rPr>
                            <a:t>1503</a:t>
                          </a:r>
                        </a:p>
                      </a:txBody>
                      <a:tcPr/>
                    </a:tc>
                    <a:tc>
                      <a:txBody>
                        <a:bodyPr/>
                        <a:lstStyle/>
                        <a:p>
                          <a:pPr algn="ctr"/>
                          <a:r>
                            <a:rPr lang="en-IN">
                              <a:latin typeface="Times New Roman" panose="02020603050405020304" pitchFamily="18" charset="0"/>
                              <a:cs typeface="Times New Roman" panose="02020603050405020304" pitchFamily="18" charset="0"/>
                            </a:rPr>
                            <a:t>1503-1503=0</a:t>
                          </a:r>
                        </a:p>
                      </a:txBody>
                      <a:tcPr/>
                    </a:tc>
                    <a:tc>
                      <a:txBody>
                        <a:bodyPr/>
                        <a:lstStyle/>
                        <a:p>
                          <a:pPr algn="ctr"/>
                          <a:r>
                            <a:rPr lang="en-IN">
                              <a:latin typeface="Times New Roman" panose="02020603050405020304" pitchFamily="18" charset="0"/>
                              <a:cs typeface="Times New Roman" panose="02020603050405020304" pitchFamily="18" charset="0"/>
                            </a:rPr>
                            <a:t>1523-1503=20</a:t>
                          </a:r>
                        </a:p>
                      </a:txBody>
                      <a:tcPr/>
                    </a:tc>
                    <a:extLst>
                      <a:ext uri="{0D108BD9-81ED-4DB2-BD59-A6C34878D82A}">
                        <a16:rowId xmlns:a16="http://schemas.microsoft.com/office/drawing/2014/main" xmlns="" xmlns:a14="http://schemas.microsoft.com/office/drawing/2010/main" val="10004"/>
                      </a:ext>
                    </a:extLst>
                  </a:tr>
                  <a:tr h="709218">
                    <a:tc>
                      <a:txBody>
                        <a:bodyPr/>
                        <a:lstStyle/>
                        <a:p>
                          <a:pPr algn="ctr"/>
                          <a:r>
                            <a:rPr lang="en-IN">
                              <a:latin typeface="Times New Roman" panose="02020603050405020304" pitchFamily="18" charset="0"/>
                              <a:cs typeface="Times New Roman" panose="02020603050405020304" pitchFamily="18" charset="0"/>
                            </a:rPr>
                            <a:t>5</a:t>
                          </a:r>
                        </a:p>
                      </a:txBody>
                      <a:tcPr/>
                    </a:tc>
                    <a:tc>
                      <a:txBody>
                        <a:bodyPr/>
                        <a:lstStyle/>
                        <a:p>
                          <a:pPr algn="ctr"/>
                          <a:r>
                            <a:rPr lang="en-IN">
                              <a:latin typeface="Times New Roman" panose="02020603050405020304" pitchFamily="18" charset="0"/>
                              <a:cs typeface="Times New Roman" panose="02020603050405020304" pitchFamily="18" charset="0"/>
                            </a:rPr>
                            <a:t>7e-6</a:t>
                          </a:r>
                        </a:p>
                      </a:txBody>
                      <a:tcPr/>
                    </a:tc>
                    <a:tc>
                      <a:txBody>
                        <a:bodyPr/>
                        <a:lstStyle/>
                        <a:p>
                          <a:pPr algn="ctr"/>
                          <a:r>
                            <a:rPr lang="en-IN">
                              <a:latin typeface="Times New Roman" panose="02020603050405020304" pitchFamily="18" charset="0"/>
                              <a:cs typeface="Times New Roman" panose="02020603050405020304" pitchFamily="18" charset="0"/>
                            </a:rPr>
                            <a:t>1517</a:t>
                          </a:r>
                        </a:p>
                      </a:txBody>
                      <a:tcPr/>
                    </a:tc>
                    <a:tc>
                      <a:txBody>
                        <a:bodyPr/>
                        <a:lstStyle/>
                        <a:p>
                          <a:pPr algn="ctr"/>
                          <a:r>
                            <a:rPr lang="en-IN">
                              <a:latin typeface="Times New Roman" panose="02020603050405020304" pitchFamily="18" charset="0"/>
                              <a:cs typeface="Times New Roman" panose="02020603050405020304" pitchFamily="18" charset="0"/>
                            </a:rPr>
                            <a:t>1518-1517=1</a:t>
                          </a:r>
                        </a:p>
                      </a:txBody>
                      <a:tcPr/>
                    </a:tc>
                    <a:tc>
                      <a:txBody>
                        <a:bodyPr/>
                        <a:lstStyle/>
                        <a:p>
                          <a:pPr algn="ctr"/>
                          <a:r>
                            <a:rPr lang="en-IN">
                              <a:latin typeface="Times New Roman" panose="02020603050405020304" pitchFamily="18" charset="0"/>
                              <a:cs typeface="Times New Roman" panose="02020603050405020304" pitchFamily="18" charset="0"/>
                            </a:rPr>
                            <a:t>1537-1517=20</a:t>
                          </a:r>
                        </a:p>
                      </a:txBody>
                      <a:tcPr/>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27</a:t>
            </a:fld>
            <a:endParaRPr lang="en-IN"/>
          </a:p>
        </p:txBody>
      </p:sp>
    </p:spTree>
    <p:extLst>
      <p:ext uri="{BB962C8B-B14F-4D97-AF65-F5344CB8AC3E}">
        <p14:creationId xmlns:p14="http://schemas.microsoft.com/office/powerpoint/2010/main" val="2087949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1660" y="399373"/>
            <a:ext cx="5350951" cy="461665"/>
          </a:xfrm>
          <a:prstGeom prst="rect">
            <a:avLst/>
          </a:prstGeom>
        </p:spPr>
        <p:txBody>
          <a:bodyPr wrap="square">
            <a:spAutoFit/>
          </a:bodyPr>
          <a:lstStyle/>
          <a:p>
            <a:r>
              <a:rPr lang="en-IN" sz="2400" b="1" u="sng">
                <a:latin typeface="Times New Roman" panose="02020603050405020304" pitchFamily="18" charset="0"/>
                <a:cs typeface="Times New Roman" panose="02020603050405020304" pitchFamily="18" charset="0"/>
              </a:rPr>
              <a:t>When </a:t>
            </a:r>
            <a:r>
              <a:rPr lang="en-US" sz="2400" b="1" u="sng">
                <a:latin typeface="Times New Roman" panose="02020603050405020304" pitchFamily="18" charset="0"/>
                <a:cs typeface="Times New Roman" panose="02020603050405020304" pitchFamily="18" charset="0"/>
              </a:rPr>
              <a:t>Radius of the Ring(r)</a:t>
            </a:r>
            <a:r>
              <a:rPr lang="en-IN" sz="2400" b="1" u="sng">
                <a:latin typeface="Times New Roman" panose="02020603050405020304" pitchFamily="18" charset="0"/>
                <a:cs typeface="Times New Roman" panose="02020603050405020304" pitchFamily="18" charset="0"/>
              </a:rPr>
              <a:t> is Varying:</a:t>
            </a:r>
            <a:endParaRPr lang="en-IN" sz="2400" u="sng">
              <a:latin typeface="Times New Roman" panose="02020603050405020304" pitchFamily="18" charset="0"/>
              <a:cs typeface="Times New Roman" panose="02020603050405020304" pitchFamily="18" charset="0"/>
            </a:endParaRPr>
          </a:p>
        </p:txBody>
      </p:sp>
      <p:sp>
        <p:nvSpPr>
          <p:cNvPr id="7" name="Rectangle 6"/>
          <p:cNvSpPr/>
          <p:nvPr/>
        </p:nvSpPr>
        <p:spPr>
          <a:xfrm>
            <a:off x="1842688" y="3381851"/>
            <a:ext cx="4877290" cy="923330"/>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23: </a:t>
            </a:r>
            <a:r>
              <a:rPr lang="en-US">
                <a:ln w="0"/>
                <a:latin typeface="Times New Roman" panose="02020603050405020304" pitchFamily="18" charset="0"/>
                <a:cs typeface="Times New Roman" panose="02020603050405020304" pitchFamily="18" charset="0"/>
              </a:rPr>
              <a:t>Bandwidth vs Transmission graph when r = </a:t>
            </a:r>
            <a:r>
              <a:rPr lang="en-IN">
                <a:latin typeface="Times New Roman" panose="02020603050405020304" pitchFamily="18" charset="0"/>
                <a:cs typeface="Times New Roman" panose="02020603050405020304" pitchFamily="18" charset="0"/>
              </a:rPr>
              <a:t>5.0e-6</a:t>
            </a: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p:cNvSpPr/>
          <p:nvPr/>
        </p:nvSpPr>
        <p:spPr>
          <a:xfrm>
            <a:off x="7241222" y="3318374"/>
            <a:ext cx="4709467" cy="1200329"/>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24: </a:t>
            </a:r>
            <a:r>
              <a:rPr lang="en-US" smtClean="0">
                <a:ln w="0"/>
                <a:latin typeface="Times New Roman" panose="02020603050405020304" pitchFamily="18" charset="0"/>
                <a:cs typeface="Times New Roman" panose="02020603050405020304" pitchFamily="18" charset="0"/>
              </a:rPr>
              <a:t>Bandwidth </a:t>
            </a:r>
            <a:r>
              <a:rPr lang="en-US">
                <a:ln w="0"/>
                <a:latin typeface="Times New Roman" panose="02020603050405020304" pitchFamily="18" charset="0"/>
                <a:cs typeface="Times New Roman" panose="02020603050405020304" pitchFamily="18" charset="0"/>
              </a:rPr>
              <a:t>vs Transmission graph when r = </a:t>
            </a:r>
            <a:r>
              <a:rPr lang="en-IN">
                <a:latin typeface="Times New Roman" panose="02020603050405020304" pitchFamily="18" charset="0"/>
                <a:cs typeface="Times New Roman" panose="02020603050405020304" pitchFamily="18" charset="0"/>
              </a:rPr>
              <a:t>5.5e-6</a:t>
            </a: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1842688" y="6271404"/>
            <a:ext cx="4877289" cy="1754326"/>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25: </a:t>
            </a:r>
            <a:r>
              <a:rPr lang="en-US">
                <a:ln w="0"/>
                <a:latin typeface="Times New Roman" panose="02020603050405020304" pitchFamily="18" charset="0"/>
                <a:cs typeface="Times New Roman" panose="02020603050405020304" pitchFamily="18" charset="0"/>
              </a:rPr>
              <a:t>Bandwidth vs Transmission graph when r = </a:t>
            </a:r>
            <a:r>
              <a:rPr lang="en-IN">
                <a:latin typeface="Times New Roman" panose="02020603050405020304" pitchFamily="18" charset="0"/>
                <a:cs typeface="Times New Roman" panose="02020603050405020304" pitchFamily="18" charset="0"/>
              </a:rPr>
              <a:t>6.0e-6</a:t>
            </a: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p:cNvSpPr/>
          <p:nvPr/>
        </p:nvSpPr>
        <p:spPr>
          <a:xfrm>
            <a:off x="7267250" y="6271404"/>
            <a:ext cx="4709466" cy="2189856"/>
          </a:xfrm>
          <a:prstGeom prst="rect">
            <a:avLst/>
          </a:prstGeom>
          <a:noFill/>
        </p:spPr>
        <p:txBody>
          <a:bodyPr wrap="square" lIns="91440" tIns="45720" rIns="91440" bIns="45720">
            <a:spAutoFit/>
          </a:bodyPr>
          <a:lstStyle/>
          <a:p>
            <a:r>
              <a:rPr lang="en-IN">
                <a:latin typeface="Times New Roman" panose="02020603050405020304" pitchFamily="18" charset="0"/>
                <a:cs typeface="Times New Roman" panose="02020603050405020304" pitchFamily="18" charset="0"/>
              </a:rPr>
              <a:t>Figure </a:t>
            </a:r>
            <a:r>
              <a:rPr lang="en-IN" smtClean="0">
                <a:latin typeface="Times New Roman" panose="02020603050405020304" pitchFamily="18" charset="0"/>
                <a:cs typeface="Times New Roman" panose="02020603050405020304" pitchFamily="18" charset="0"/>
              </a:rPr>
              <a:t>26: </a:t>
            </a:r>
            <a:r>
              <a:rPr lang="en-US">
                <a:ln w="0"/>
                <a:latin typeface="Times New Roman" panose="02020603050405020304" pitchFamily="18" charset="0"/>
                <a:cs typeface="Times New Roman" panose="02020603050405020304" pitchFamily="18" charset="0"/>
              </a:rPr>
              <a:t>Bandwidth vs Transmission graph when r = </a:t>
            </a:r>
            <a:r>
              <a:rPr lang="en-IN">
                <a:latin typeface="Times New Roman" panose="02020603050405020304" pitchFamily="18" charset="0"/>
                <a:cs typeface="Times New Roman" panose="02020603050405020304" pitchFamily="18" charset="0"/>
              </a:rPr>
              <a:t>6.5e-6</a:t>
            </a: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IN" b="1">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688" y="924515"/>
            <a:ext cx="4652034" cy="239385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222" y="924515"/>
            <a:ext cx="4709467" cy="239398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2688" y="3966611"/>
            <a:ext cx="4683439" cy="237099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7250" y="3966611"/>
            <a:ext cx="4683439" cy="2370991"/>
          </a:xfrm>
          <a:prstGeom prst="rect">
            <a:avLst/>
          </a:prstGeom>
        </p:spPr>
      </p:pic>
      <p:sp>
        <p:nvSpPr>
          <p:cNvPr id="3" name="Slide Number Placeholder 2"/>
          <p:cNvSpPr>
            <a:spLocks noGrp="1"/>
          </p:cNvSpPr>
          <p:nvPr>
            <p:ph type="sldNum" sz="quarter" idx="12"/>
          </p:nvPr>
        </p:nvSpPr>
        <p:spPr/>
        <p:txBody>
          <a:bodyPr/>
          <a:lstStyle/>
          <a:p>
            <a:fld id="{A98A6277-6C87-4107-BFD4-0FB3C08F0941}" type="slidenum">
              <a:rPr lang="en-IN" smtClean="0"/>
              <a:pPr/>
              <a:t>28</a:t>
            </a:fld>
            <a:endParaRPr lang="en-IN"/>
          </a:p>
        </p:txBody>
      </p:sp>
    </p:spTree>
    <p:extLst>
      <p:ext uri="{BB962C8B-B14F-4D97-AF65-F5344CB8AC3E}">
        <p14:creationId xmlns:p14="http://schemas.microsoft.com/office/powerpoint/2010/main" val="3924095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0392" y="301925"/>
            <a:ext cx="10439047" cy="1015663"/>
          </a:xfrm>
          <a:prstGeom prst="rect">
            <a:avLst/>
          </a:prstGeom>
          <a:noFill/>
        </p:spPr>
        <p:txBody>
          <a:bodyPr wrap="square" lIns="91440" tIns="45720" rIns="91440" bIns="45720">
            <a:spAutoFit/>
          </a:bodyPr>
          <a:lstStyle/>
          <a:p>
            <a:r>
              <a:rPr lang="en-US">
                <a:latin typeface="Times New Roman" panose="02020603050405020304" pitchFamily="18" charset="0"/>
                <a:cs typeface="Times New Roman" panose="02020603050405020304" pitchFamily="18" charset="0"/>
              </a:rPr>
              <a:t> </a:t>
            </a:r>
          </a:p>
          <a:p>
            <a:r>
              <a:rPr lang="en-US" sz="2400" b="1" u="sng">
                <a:latin typeface="Times New Roman" panose="02020603050405020304" pitchFamily="18" charset="0"/>
                <a:cs typeface="Times New Roman" panose="02020603050405020304" pitchFamily="18" charset="0"/>
              </a:rPr>
              <a:t>Radius of the Ring (r) varies with respect to different parameters :</a:t>
            </a:r>
            <a:endParaRPr lang="en-US" sz="2400" b="1"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u="sng">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5415" y="1078157"/>
            <a:ext cx="6484024" cy="5082989"/>
          </a:xfrm>
          <a:prstGeom prst="rect">
            <a:avLst/>
          </a:prstGeom>
        </p:spPr>
      </p:pic>
      <p:grpSp>
        <p:nvGrpSpPr>
          <p:cNvPr id="6" name="Group 5"/>
          <p:cNvGrpSpPr/>
          <p:nvPr/>
        </p:nvGrpSpPr>
        <p:grpSpPr>
          <a:xfrm>
            <a:off x="1014447" y="1907177"/>
            <a:ext cx="4312999" cy="3043646"/>
            <a:chOff x="589554" y="1182078"/>
            <a:chExt cx="4312999" cy="3043646"/>
          </a:xfrm>
        </p:grpSpPr>
        <p:sp>
          <p:nvSpPr>
            <p:cNvPr id="7" name="Rectangle 6"/>
            <p:cNvSpPr/>
            <p:nvPr/>
          </p:nvSpPr>
          <p:spPr>
            <a:xfrm>
              <a:off x="951861" y="1182078"/>
              <a:ext cx="3373679" cy="369332"/>
            </a:xfrm>
            <a:prstGeom prst="rect">
              <a:avLst/>
            </a:prstGeom>
            <a:noFill/>
          </p:spPr>
          <p:txBody>
            <a:bodyPr wrap="none" lIns="91440" tIns="45720" rIns="91440" bIns="45720">
              <a:spAutoFit/>
            </a:bodyPr>
            <a:lstStyle/>
            <a:p>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3-db Bandwidth Vs Ring Radius</a:t>
              </a:r>
            </a:p>
          </p:txBody>
        </p:sp>
        <p:sp>
          <p:nvSpPr>
            <p:cNvPr id="8" name="Curved Right Arrow 7"/>
            <p:cNvSpPr/>
            <p:nvPr/>
          </p:nvSpPr>
          <p:spPr>
            <a:xfrm>
              <a:off x="589554" y="1347962"/>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9" name="Rectangle 8"/>
            <p:cNvSpPr/>
            <p:nvPr/>
          </p:nvSpPr>
          <p:spPr>
            <a:xfrm>
              <a:off x="799356" y="1577123"/>
              <a:ext cx="3756156" cy="923330"/>
            </a:xfrm>
            <a:prstGeom prst="rect">
              <a:avLst/>
            </a:prstGeom>
            <a:noFill/>
          </p:spPr>
          <p:txBody>
            <a:bodyPr wrap="none" lIns="91440" tIns="45720" rIns="91440" bIns="45720">
              <a:spAutoFit/>
            </a:bodyPr>
            <a:lstStyle/>
            <a:p>
              <a:pPr algn="just"/>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Graph  linearly decreases to point 5.5</a:t>
              </a:r>
            </a:p>
            <a:p>
              <a:pPr algn="just"/>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and starts increases at 6.5</a:t>
              </a:r>
            </a:p>
            <a:p>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p:cNvSpPr/>
            <p:nvPr/>
          </p:nvSpPr>
          <p:spPr>
            <a:xfrm>
              <a:off x="1065997" y="2334569"/>
              <a:ext cx="3741409" cy="369332"/>
            </a:xfrm>
            <a:prstGeom prst="rect">
              <a:avLst/>
            </a:prstGeom>
            <a:noFill/>
          </p:spPr>
          <p:txBody>
            <a:bodyPr wrap="none" lIns="91440" tIns="45720" rIns="91440" bIns="45720">
              <a:spAutoFit/>
            </a:bodyPr>
            <a:lstStyle/>
            <a:p>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Resonant frequency Vs Ring Radius</a:t>
              </a:r>
            </a:p>
          </p:txBody>
        </p:sp>
        <p:sp>
          <p:nvSpPr>
            <p:cNvPr id="11" name="Curved Right Arrow 10"/>
            <p:cNvSpPr/>
            <p:nvPr/>
          </p:nvSpPr>
          <p:spPr>
            <a:xfrm>
              <a:off x="599386" y="2500453"/>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Rectangle 11"/>
            <p:cNvSpPr/>
            <p:nvPr/>
          </p:nvSpPr>
          <p:spPr>
            <a:xfrm>
              <a:off x="930384" y="2703901"/>
              <a:ext cx="3653564" cy="923330"/>
            </a:xfrm>
            <a:prstGeom prst="rect">
              <a:avLst/>
            </a:prstGeom>
            <a:noFill/>
          </p:spPr>
          <p:txBody>
            <a:bodyPr wrap="none" lIns="91440" tIns="45720" rIns="91440" bIns="45720">
              <a:spAutoFit/>
            </a:bodyPr>
            <a:lstStyle/>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Initially Graph decreases at point 6.5</a:t>
              </a:r>
            </a:p>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after that it increases linearly</a:t>
              </a:r>
            </a:p>
            <a:p>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Curved Right Arrow 12"/>
            <p:cNvSpPr/>
            <p:nvPr/>
          </p:nvSpPr>
          <p:spPr>
            <a:xfrm>
              <a:off x="674979" y="3652944"/>
              <a:ext cx="348343" cy="505599"/>
            </a:xfrm>
            <a:prstGeom prst="curvedRightArrow">
              <a:avLst/>
            </a:prstGeom>
            <a:solidFill>
              <a:schemeClr val="bg2"/>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4" name="Rectangle 13"/>
            <p:cNvSpPr/>
            <p:nvPr/>
          </p:nvSpPr>
          <p:spPr>
            <a:xfrm>
              <a:off x="1116260" y="3487060"/>
              <a:ext cx="3786293" cy="369332"/>
            </a:xfrm>
            <a:prstGeom prst="rect">
              <a:avLst/>
            </a:prstGeom>
            <a:noFill/>
          </p:spPr>
          <p:txBody>
            <a:bodyPr wrap="none" lIns="91440" tIns="45720" rIns="91440" bIns="45720">
              <a:spAutoFit/>
            </a:bodyPr>
            <a:lstStyle/>
            <a:p>
              <a:r>
                <a:rPr lang="en-US"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Free Spectral Range Vs Ring Radius</a:t>
              </a:r>
            </a:p>
          </p:txBody>
        </p:sp>
        <p:sp>
          <p:nvSpPr>
            <p:cNvPr id="15" name="Rectangle 14"/>
            <p:cNvSpPr/>
            <p:nvPr/>
          </p:nvSpPr>
          <p:spPr>
            <a:xfrm>
              <a:off x="1065997" y="3856392"/>
              <a:ext cx="3300904" cy="369332"/>
            </a:xfrm>
            <a:prstGeom prst="rect">
              <a:avLst/>
            </a:prstGeom>
            <a:noFill/>
          </p:spPr>
          <p:txBody>
            <a:bodyPr wrap="none" lIns="91440" tIns="45720" rIns="91440" bIns="45720">
              <a:spAutoFit/>
            </a:bodyPr>
            <a:lstStyle/>
            <a:p>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Graph is non linearly decreasing</a:t>
              </a:r>
              <a:endParaRPr lang="en-US"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
        <p:nvSpPr>
          <p:cNvPr id="2" name="Slide Number Placeholder 1"/>
          <p:cNvSpPr>
            <a:spLocks noGrp="1"/>
          </p:cNvSpPr>
          <p:nvPr>
            <p:ph type="sldNum" sz="quarter" idx="12"/>
          </p:nvPr>
        </p:nvSpPr>
        <p:spPr/>
        <p:txBody>
          <a:bodyPr/>
          <a:lstStyle/>
          <a:p>
            <a:fld id="{A98A6277-6C87-4107-BFD4-0FB3C08F0941}" type="slidenum">
              <a:rPr lang="en-IN" smtClean="0"/>
              <a:pPr/>
              <a:t>29</a:t>
            </a:fld>
            <a:endParaRPr lang="en-IN"/>
          </a:p>
        </p:txBody>
      </p:sp>
      <p:sp>
        <p:nvSpPr>
          <p:cNvPr id="5" name="TextBox 4"/>
          <p:cNvSpPr txBox="1"/>
          <p:nvPr/>
        </p:nvSpPr>
        <p:spPr>
          <a:xfrm>
            <a:off x="5503654" y="5883216"/>
            <a:ext cx="6555658" cy="1226208"/>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p>
          <a:p>
            <a:r>
              <a:rPr lang="en-US" smtClean="0">
                <a:latin typeface="Times New Roman" panose="02020603050405020304" pitchFamily="18" charset="0"/>
                <a:cs typeface="Times New Roman" panose="02020603050405020304" pitchFamily="18" charset="0"/>
              </a:rPr>
              <a:t>Fig 27: </a:t>
            </a:r>
            <a:r>
              <a:rPr lang="en-US">
                <a:latin typeface="Times New Roman" panose="02020603050405020304" pitchFamily="18" charset="0"/>
                <a:cs typeface="Times New Roman" panose="02020603050405020304" pitchFamily="18" charset="0"/>
              </a:rPr>
              <a:t>Radius of the Ring (r) varies with respect to different parameters </a:t>
            </a: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498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825156F-BABD-4BE1-8ACB-A797B9CE281C}"/>
              </a:ext>
            </a:extLst>
          </p:cNvPr>
          <p:cNvSpPr/>
          <p:nvPr/>
        </p:nvSpPr>
        <p:spPr>
          <a:xfrm>
            <a:off x="628798" y="394228"/>
            <a:ext cx="10740817" cy="5559599"/>
          </a:xfrm>
          <a:prstGeom prst="rect">
            <a:avLst/>
          </a:prstGeom>
        </p:spPr>
        <p:txBody>
          <a:bodyPr wrap="square" lIns="91440" tIns="45720" rIns="91440" bIns="45720" anchor="t">
            <a:spAutoFit/>
          </a:bodyPr>
          <a:lstStyle/>
          <a:p>
            <a:pPr lvl="0" fontAlgn="base">
              <a:lnSpc>
                <a:spcPct val="107000"/>
              </a:lnSpc>
              <a:spcAft>
                <a:spcPts val="575"/>
              </a:spcAft>
              <a:buClr>
                <a:srgbClr val="000000"/>
              </a:buClr>
              <a:buSzPts val="1700"/>
            </a:pPr>
            <a:r>
              <a:rPr lang="en-IN" sz="3200" b="1" u="sng" strike="noStrike" kern="0" spc="30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           </a:t>
            </a:r>
            <a:endParaRPr lang="en-IN" sz="3200" b="1" strike="noStrike" kern="0" spc="30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endParaRPr>
          </a:p>
          <a:p>
            <a:pPr lvl="0" algn="just" fontAlgn="base">
              <a:lnSpc>
                <a:spcPct val="107000"/>
              </a:lnSpc>
              <a:spcAft>
                <a:spcPts val="575"/>
              </a:spcAft>
              <a:buClr>
                <a:srgbClr val="000000"/>
              </a:buClr>
              <a:buSzPts val="1700"/>
            </a:pPr>
            <a:r>
              <a:rPr lang="en-IN" sz="3200" b="1" kern="0" spc="30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                             </a:t>
            </a:r>
            <a:endParaRPr lang="en-US" sz="3200">
              <a:latin typeface="Times New Roman" panose="02020603050405020304" pitchFamily="18" charset="0"/>
              <a:cs typeface="Times New Roman" panose="02020603050405020304" pitchFamily="18" charset="0"/>
            </a:endParaRPr>
          </a:p>
          <a:p>
            <a:pPr marL="342900" indent="-342900" algn="just">
              <a:lnSpc>
                <a:spcPct val="107000"/>
              </a:lnSpc>
              <a:spcAft>
                <a:spcPts val="575"/>
              </a:spcAft>
              <a:buFont typeface="Wingdings"/>
              <a:buChar char="q"/>
            </a:pPr>
            <a:r>
              <a:rPr lang="en-US" sz="2400">
                <a:latin typeface="Times New Roman" panose="02020603050405020304" pitchFamily="18" charset="0"/>
                <a:cs typeface="Times New Roman" panose="02020603050405020304" pitchFamily="18" charset="0"/>
              </a:rPr>
              <a:t>The ring resonators are typically used in integrated optics/optoelectronics to obtain functions like wavelength filters/add-drop multiplexers, modulators/switches, delay lines,  etc.</a:t>
            </a:r>
          </a:p>
          <a:p>
            <a:pPr marL="342900" indent="-342900" algn="just">
              <a:lnSpc>
                <a:spcPct val="107000"/>
              </a:lnSpc>
              <a:spcAft>
                <a:spcPts val="575"/>
              </a:spcAft>
              <a:buFont typeface="Wingdings"/>
              <a:buChar char="q"/>
            </a:pPr>
            <a:endParaRPr lang="en-US" sz="2400">
              <a:latin typeface="Times New Roman" panose="02020603050405020304" pitchFamily="18" charset="0"/>
              <a:cs typeface="Times New Roman" panose="02020603050405020304" pitchFamily="18" charset="0"/>
            </a:endParaRPr>
          </a:p>
          <a:p>
            <a:pPr marL="342900" indent="-342900" algn="just">
              <a:lnSpc>
                <a:spcPct val="107000"/>
              </a:lnSpc>
              <a:spcAft>
                <a:spcPts val="575"/>
              </a:spcAft>
              <a:buFont typeface="Wingdings"/>
              <a:buChar char="q"/>
            </a:pPr>
            <a:r>
              <a:rPr lang="en-US" sz="2400">
                <a:latin typeface="Times New Roman" panose="02020603050405020304" pitchFamily="18" charset="0"/>
                <a:ea typeface="+mn-lt"/>
                <a:cs typeface="Times New Roman" panose="02020603050405020304" pitchFamily="18" charset="0"/>
              </a:rPr>
              <a:t>Passive optical filters made up of a periodic structure possess a stopband in their transmission spectra.</a:t>
            </a:r>
          </a:p>
          <a:p>
            <a:pPr marL="342900" indent="-342900" algn="just">
              <a:lnSpc>
                <a:spcPct val="107000"/>
              </a:lnSpc>
              <a:spcAft>
                <a:spcPts val="575"/>
              </a:spcAft>
              <a:buFont typeface="Wingdings"/>
              <a:buChar char="q"/>
            </a:pPr>
            <a:endParaRPr lang="en-US" sz="2400">
              <a:latin typeface="Times New Roman" panose="02020603050405020304" pitchFamily="18" charset="0"/>
              <a:cs typeface="Times New Roman" panose="02020603050405020304" pitchFamily="18" charset="0"/>
            </a:endParaRPr>
          </a:p>
          <a:p>
            <a:pPr marL="342900" indent="-342900" algn="just">
              <a:lnSpc>
                <a:spcPct val="107000"/>
              </a:lnSpc>
              <a:spcAft>
                <a:spcPts val="575"/>
              </a:spcAft>
              <a:buFont typeface="Wingdings"/>
              <a:buChar char="q"/>
            </a:pPr>
            <a:r>
              <a:rPr lang="en-US" sz="2400">
                <a:latin typeface="Times New Roman" panose="02020603050405020304" pitchFamily="18" charset="0"/>
                <a:ea typeface="+mn-lt"/>
                <a:cs typeface="Times New Roman" panose="02020603050405020304" pitchFamily="18" charset="0"/>
              </a:rPr>
              <a:t>In this project, we apply a ring resonator consist of waveguide which interacts with a ring through a coupler to implement a optical filter using a silicon-on-insulator (SOI) material system. </a:t>
            </a:r>
          </a:p>
        </p:txBody>
      </p:sp>
      <p:sp>
        <p:nvSpPr>
          <p:cNvPr id="3" name="Rectangle 2"/>
          <p:cNvSpPr/>
          <p:nvPr/>
        </p:nvSpPr>
        <p:spPr>
          <a:xfrm>
            <a:off x="3869626" y="659565"/>
            <a:ext cx="3877985" cy="646331"/>
          </a:xfrm>
          <a:prstGeom prst="rect">
            <a:avLst/>
          </a:prstGeom>
          <a:noFill/>
        </p:spPr>
        <p:txBody>
          <a:bodyPr wrap="none" lIns="91440" tIns="45720" rIns="91440" bIns="45720">
            <a:spAutoFit/>
          </a:bodyPr>
          <a:lstStyle/>
          <a:p>
            <a:pPr algn="ctr"/>
            <a:r>
              <a:rPr lang="en-US" sz="3600"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4" name="Slide Number Placeholder 3"/>
          <p:cNvSpPr>
            <a:spLocks noGrp="1"/>
          </p:cNvSpPr>
          <p:nvPr>
            <p:ph type="sldNum" sz="quarter" idx="12"/>
          </p:nvPr>
        </p:nvSpPr>
        <p:spPr/>
        <p:txBody>
          <a:bodyPr/>
          <a:lstStyle/>
          <a:p>
            <a:fld id="{A98A6277-6C87-4107-BFD4-0FB3C08F0941}" type="slidenum">
              <a:rPr lang="en-IN" smtClean="0"/>
              <a:pPr/>
              <a:t>3</a:t>
            </a:fld>
            <a:endParaRPr lang="en-IN"/>
          </a:p>
        </p:txBody>
      </p:sp>
    </p:spTree>
    <p:extLst>
      <p:ext uri="{BB962C8B-B14F-4D97-AF65-F5344CB8AC3E}">
        <p14:creationId xmlns:p14="http://schemas.microsoft.com/office/powerpoint/2010/main" val="140869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961" y="644434"/>
            <a:ext cx="10476410" cy="696686"/>
          </a:xfrm>
        </p:spPr>
        <p:txBody>
          <a:bodyPr>
            <a:noAutofit/>
          </a:bodyPr>
          <a:lstStyle/>
          <a:p>
            <a:r>
              <a:rPr lang="en-US" u="sng">
                <a:latin typeface="Times New Roman" panose="02020603050405020304" pitchFamily="18" charset="0"/>
                <a:cs typeface="Times New Roman" panose="02020603050405020304" pitchFamily="18" charset="0"/>
              </a:rPr>
              <a:t>Result Analysis After </a:t>
            </a:r>
            <a:r>
              <a:rPr lang="en-US" u="sng" smtClean="0">
                <a:latin typeface="Times New Roman" panose="02020603050405020304" pitchFamily="18" charset="0"/>
                <a:cs typeface="Times New Roman" panose="02020603050405020304" pitchFamily="18" charset="0"/>
              </a:rPr>
              <a:t>Simulation using Lumerical Suit:-</a:t>
            </a:r>
            <a:r>
              <a:rPr lang="en-US" u="sng">
                <a:latin typeface="Times New Roman" panose="02020603050405020304" pitchFamily="18" charset="0"/>
                <a:cs typeface="Times New Roman" panose="02020603050405020304" pitchFamily="18" charset="0"/>
              </a:rPr>
              <a:t/>
            </a:r>
            <a:br>
              <a:rPr lang="en-US" u="sng">
                <a:latin typeface="Times New Roman" panose="02020603050405020304" pitchFamily="18" charset="0"/>
                <a:cs typeface="Times New Roman" panose="02020603050405020304" pitchFamily="18" charset="0"/>
              </a:rPr>
            </a:br>
            <a:endParaRPr lang="en-US" u="sng">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584961" y="1515293"/>
            <a:ext cx="9083555" cy="5049806"/>
          </a:xfrm>
          <a:prstGeom prst="rect">
            <a:avLst/>
          </a:prstGeom>
        </p:spPr>
      </p:pic>
      <p:sp>
        <p:nvSpPr>
          <p:cNvPr id="4" name="Slide Number Placeholder 3"/>
          <p:cNvSpPr>
            <a:spLocks noGrp="1"/>
          </p:cNvSpPr>
          <p:nvPr>
            <p:ph type="sldNum" sz="quarter" idx="12"/>
          </p:nvPr>
        </p:nvSpPr>
        <p:spPr/>
        <p:txBody>
          <a:bodyPr/>
          <a:lstStyle/>
          <a:p>
            <a:fld id="{A98A6277-6C87-4107-BFD4-0FB3C08F0941}" type="slidenum">
              <a:rPr lang="en-IN" smtClean="0"/>
              <a:pPr/>
              <a:t>30</a:t>
            </a:fld>
            <a:endParaRPr lang="en-IN"/>
          </a:p>
        </p:txBody>
      </p:sp>
    </p:spTree>
    <p:extLst>
      <p:ext uri="{BB962C8B-B14F-4D97-AF65-F5344CB8AC3E}">
        <p14:creationId xmlns:p14="http://schemas.microsoft.com/office/powerpoint/2010/main" val="1836701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8A6277-6C87-4107-BFD4-0FB3C08F0941}" type="slidenum">
              <a:rPr lang="en-IN" smtClean="0"/>
              <a:pPr/>
              <a:t>31</a:t>
            </a:fld>
            <a:endParaRPr lang="en-IN"/>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01896698"/>
              </p:ext>
            </p:extLst>
          </p:nvPr>
        </p:nvGraphicFramePr>
        <p:xfrm>
          <a:off x="1602061" y="1558833"/>
          <a:ext cx="9701665" cy="4920343"/>
        </p:xfrm>
        <a:graphic>
          <a:graphicData uri="http://schemas.openxmlformats.org/drawingml/2006/table">
            <a:tbl>
              <a:tblPr firstRow="1" bandRow="1">
                <a:tableStyleId>{5C22544A-7EE6-4342-B048-85BDC9FD1C3A}</a:tableStyleId>
              </a:tblPr>
              <a:tblGrid>
                <a:gridCol w="2962229"/>
                <a:gridCol w="6739436"/>
              </a:tblGrid>
              <a:tr h="679991">
                <a:tc>
                  <a:txBody>
                    <a:bodyPr/>
                    <a:lstStyle/>
                    <a:p>
                      <a:r>
                        <a:rPr lang="en-US" b="1" smtClean="0">
                          <a:latin typeface="Times New Roman" panose="02020603050405020304" pitchFamily="18" charset="0"/>
                          <a:cs typeface="Times New Roman" panose="02020603050405020304" pitchFamily="18" charset="0"/>
                        </a:rPr>
                        <a:t>Material</a:t>
                      </a:r>
                      <a:endParaRPr lang="en-US" b="1">
                        <a:latin typeface="Times New Roman" panose="02020603050405020304" pitchFamily="18" charset="0"/>
                        <a:cs typeface="Times New Roman" panose="02020603050405020304" pitchFamily="18" charset="0"/>
                      </a:endParaRPr>
                    </a:p>
                  </a:txBody>
                  <a:tcPr/>
                </a:tc>
                <a:tc>
                  <a:txBody>
                    <a:bodyPr/>
                    <a:lstStyle/>
                    <a:p>
                      <a:r>
                        <a:rPr lang="en-US" smtClean="0"/>
                        <a:t>Dimensions</a:t>
                      </a:r>
                      <a:endParaRPr lang="en-US"/>
                    </a:p>
                  </a:txBody>
                  <a:tcPr/>
                </a:tc>
              </a:tr>
              <a:tr h="979046">
                <a:tc>
                  <a:txBody>
                    <a:bodyPr/>
                    <a:lstStyle/>
                    <a:p>
                      <a:r>
                        <a:rPr lang="en-US" smtClean="0">
                          <a:latin typeface="Times New Roman" panose="02020603050405020304" pitchFamily="18" charset="0"/>
                          <a:cs typeface="Times New Roman" panose="02020603050405020304" pitchFamily="18" charset="0"/>
                        </a:rPr>
                        <a:t>Rectangular Slab</a:t>
                      </a:r>
                    </a:p>
                    <a:p>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a:t>
                      </a:r>
                      <a:r>
                        <a:rPr lang="en-US" sz="1800" b="0" i="0" kern="1200" smtClean="0">
                          <a:solidFill>
                            <a:schemeClr val="tx1"/>
                          </a:solidFill>
                          <a:effectLst/>
                          <a:latin typeface="Times New Roman" panose="02020603050405020304" pitchFamily="18" charset="0"/>
                          <a:ea typeface="+mn-ea"/>
                          <a:cs typeface="Times New Roman" panose="02020603050405020304" pitchFamily="18" charset="0"/>
                        </a:rPr>
                        <a:t>SiO</a:t>
                      </a:r>
                      <a:r>
                        <a:rPr lang="en-US" sz="1800" b="0" i="0" kern="1200" baseline="-25000" smtClean="0">
                          <a:solidFill>
                            <a:schemeClr val="tx1"/>
                          </a:solidFill>
                          <a:effectLst/>
                          <a:latin typeface="Times New Roman" panose="02020603050405020304" pitchFamily="18" charset="0"/>
                          <a:ea typeface="+mn-ea"/>
                          <a:cs typeface="Times New Roman" panose="02020603050405020304" pitchFamily="18" charset="0"/>
                        </a:rPr>
                        <a:t>2 </a:t>
                      </a:r>
                      <a:r>
                        <a:rPr lang="en-US" sz="1800" b="0" i="0" kern="1200" baseline="0" smtClean="0">
                          <a:solidFill>
                            <a:schemeClr val="tx1"/>
                          </a:solidFill>
                          <a:effectLst/>
                          <a:latin typeface="Times New Roman" panose="02020603050405020304" pitchFamily="18" charset="0"/>
                          <a:ea typeface="+mn-ea"/>
                          <a:cs typeface="Times New Roman" panose="02020603050405020304" pitchFamily="18" charset="0"/>
                        </a:rPr>
                        <a:t> material</a:t>
                      </a:r>
                      <a:r>
                        <a:rPr lang="en-US" sz="1800" b="1" i="0" kern="1200" baseline="0" smtClean="0">
                          <a:solidFill>
                            <a:schemeClr val="tx1"/>
                          </a:solidFill>
                          <a:effectLst/>
                          <a:latin typeface="Times New Roman" panose="02020603050405020304" pitchFamily="18" charset="0"/>
                          <a:ea typeface="+mn-ea"/>
                          <a:cs typeface="Times New Roman" panose="02020603050405020304" pitchFamily="18" charset="0"/>
                        </a:rPr>
                        <a:t>)</a:t>
                      </a:r>
                      <a:endParaRPr lang="en-US" b="1" smtClean="0">
                        <a:solidFill>
                          <a:schemeClr val="tx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txBody>
                  <a:tcPr/>
                </a:tc>
                <a:tc>
                  <a:txBody>
                    <a:bodyPr/>
                    <a:lstStyle/>
                    <a:p>
                      <a:r>
                        <a:rPr lang="en-US" smtClean="0">
                          <a:latin typeface="Times New Roman" panose="02020603050405020304" pitchFamily="18" charset="0"/>
                          <a:cs typeface="Times New Roman" panose="02020603050405020304" pitchFamily="18" charset="0"/>
                        </a:rPr>
                        <a:t>X-span=30</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a:t>
                      </a:r>
                      <a:r>
                        <a:rPr lang="en-US" sz="1800" b="0" i="0" kern="1200" baseline="0" smtClean="0">
                          <a:solidFill>
                            <a:schemeClr val="dk1"/>
                          </a:solidFill>
                          <a:effectLst/>
                          <a:latin typeface="Times New Roman" panose="02020603050405020304" pitchFamily="18" charset="0"/>
                          <a:ea typeface="+mn-ea"/>
                          <a:cs typeface="Times New Roman" panose="02020603050405020304" pitchFamily="18" charset="0"/>
                        </a:rPr>
                        <a:t> Y-span=20</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Z-Span=4</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 Centre=0</a:t>
                      </a:r>
                      <a:endParaRPr lang="en-US">
                        <a:latin typeface="Times New Roman" panose="02020603050405020304" pitchFamily="18" charset="0"/>
                        <a:cs typeface="Times New Roman" panose="02020603050405020304" pitchFamily="18" charset="0"/>
                      </a:endParaRPr>
                    </a:p>
                  </a:txBody>
                  <a:tcPr/>
                </a:tc>
              </a:tr>
              <a:tr h="745940">
                <a:tc>
                  <a:txBody>
                    <a:bodyPr/>
                    <a:lstStyle/>
                    <a:p>
                      <a:r>
                        <a:rPr lang="en-US" smtClean="0"/>
                        <a:t>Rectangular</a:t>
                      </a:r>
                      <a:r>
                        <a:rPr lang="en-US" baseline="0" smtClean="0"/>
                        <a:t> </a:t>
                      </a:r>
                      <a:r>
                        <a:rPr lang="en-US" smtClean="0"/>
                        <a:t>Slab (</a:t>
                      </a:r>
                      <a:r>
                        <a:rPr lang="en-US" sz="1800" b="0" i="0" kern="1200" smtClean="0">
                          <a:solidFill>
                            <a:schemeClr val="tx1"/>
                          </a:solidFill>
                          <a:effectLst/>
                          <a:latin typeface="Times New Roman" panose="02020603050405020304" pitchFamily="18" charset="0"/>
                          <a:ea typeface="+mn-ea"/>
                          <a:cs typeface="Times New Roman" panose="02020603050405020304" pitchFamily="18" charset="0"/>
                        </a:rPr>
                        <a:t>Si</a:t>
                      </a:r>
                      <a:r>
                        <a:rPr lang="en-US" sz="1800" b="0" i="0" kern="1200" baseline="0" smtClean="0">
                          <a:solidFill>
                            <a:schemeClr val="tx1"/>
                          </a:solidFill>
                          <a:effectLst/>
                          <a:latin typeface="Times New Roman" panose="02020603050405020304" pitchFamily="18" charset="0"/>
                          <a:ea typeface="+mn-ea"/>
                          <a:cs typeface="Times New Roman" panose="02020603050405020304" pitchFamily="18" charset="0"/>
                        </a:rPr>
                        <a:t> material)</a:t>
                      </a:r>
                      <a:endParaRPr lang="en-US"/>
                    </a:p>
                  </a:txBody>
                  <a:tcPr/>
                </a:tc>
                <a:tc>
                  <a:txBody>
                    <a:bodyPr/>
                    <a:lstStyle/>
                    <a:p>
                      <a:r>
                        <a:rPr lang="en-US" smtClean="0"/>
                        <a:t>150</a:t>
                      </a:r>
                      <a:r>
                        <a:rPr lang="en-US" sz="1800" b="0" i="0" kern="1200" smtClean="0">
                          <a:solidFill>
                            <a:schemeClr val="dk1"/>
                          </a:solidFill>
                          <a:effectLst/>
                          <a:latin typeface="+mn-lt"/>
                          <a:ea typeface="+mn-ea"/>
                          <a:cs typeface="+mn-cs"/>
                        </a:rPr>
                        <a:t>nm.</a:t>
                      </a:r>
                      <a:endParaRPr lang="en-US"/>
                    </a:p>
                  </a:txBody>
                  <a:tcPr/>
                </a:tc>
              </a:tr>
              <a:tr h="671346">
                <a:tc>
                  <a:txBody>
                    <a:bodyPr/>
                    <a:lstStyle/>
                    <a:p>
                      <a:r>
                        <a:rPr lang="en-US" smtClean="0"/>
                        <a:t>Ring (Si material)</a:t>
                      </a:r>
                      <a:endParaRPr lang="en-US"/>
                    </a:p>
                  </a:txBody>
                  <a:tcPr/>
                </a:tc>
                <a:tc>
                  <a:txBody>
                    <a:bodyPr/>
                    <a:lstStyle/>
                    <a:p>
                      <a:r>
                        <a:rPr lang="en-US" smtClean="0"/>
                        <a:t>Inner radius=5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Outer radius=5.5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a:t>
                      </a:r>
                      <a:endParaRPr lang="en-US"/>
                    </a:p>
                  </a:txBody>
                  <a:tcPr/>
                </a:tc>
              </a:tr>
              <a:tr h="1191324">
                <a:tc>
                  <a:txBody>
                    <a:bodyPr/>
                    <a:lstStyle/>
                    <a:p>
                      <a:r>
                        <a:rPr lang="en-US" smtClean="0"/>
                        <a:t>Bus1, Bus</a:t>
                      </a:r>
                      <a:r>
                        <a:rPr lang="en-US" baseline="0" smtClean="0"/>
                        <a:t>2, Bus3, Bus4</a:t>
                      </a:r>
                    </a:p>
                    <a:p>
                      <a:r>
                        <a:rPr lang="en-US" baseline="0" smtClean="0"/>
                        <a:t>Waveguide respectively</a:t>
                      </a:r>
                    </a:p>
                    <a:p>
                      <a:r>
                        <a:rPr lang="en-US" baseline="0" smtClean="0"/>
                        <a:t>(Si material)</a:t>
                      </a:r>
                      <a:endParaRPr lang="en-US"/>
                    </a:p>
                  </a:txBody>
                  <a:tcPr/>
                </a:tc>
                <a:tc>
                  <a:txBody>
                    <a:bodyPr/>
                    <a:lstStyle/>
                    <a:p>
                      <a:r>
                        <a:rPr lang="en-US" smtClean="0"/>
                        <a:t>5.85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5.65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as  centre respectively</a:t>
                      </a:r>
                      <a:endParaRPr lang="en-US"/>
                    </a:p>
                  </a:txBody>
                  <a:tcPr/>
                </a:tc>
              </a:tr>
              <a:tr h="652696">
                <a:tc>
                  <a:txBody>
                    <a:bodyPr/>
                    <a:lstStyle/>
                    <a:p>
                      <a:r>
                        <a:rPr lang="en-US" smtClean="0"/>
                        <a:t>Monitor</a:t>
                      </a:r>
                      <a:endParaRPr lang="en-US"/>
                    </a:p>
                  </a:txBody>
                  <a:tcPr/>
                </a:tc>
                <a:tc>
                  <a:txBody>
                    <a:bodyPr/>
                    <a:lstStyle/>
                    <a:p>
                      <a:r>
                        <a:rPr lang="en-US" smtClean="0"/>
                        <a:t>5.85</a:t>
                      </a:r>
                      <a:r>
                        <a:rPr lang="el-GR" sz="1800" b="0" i="0" kern="1200" smtClean="0">
                          <a:solidFill>
                            <a:schemeClr val="dk1"/>
                          </a:solidFill>
                          <a:effectLst/>
                          <a:latin typeface="Times New Roman" panose="02020603050405020304" pitchFamily="18" charset="0"/>
                          <a:ea typeface="+mn-ea"/>
                          <a:cs typeface="Times New Roman" panose="02020603050405020304" pitchFamily="18" charset="0"/>
                        </a:rPr>
                        <a:t>μ</a:t>
                      </a:r>
                      <a:r>
                        <a:rPr lang="en-US" sz="1800" b="0" i="0" kern="1200" smtClean="0">
                          <a:solidFill>
                            <a:schemeClr val="dk1"/>
                          </a:solidFill>
                          <a:effectLst/>
                          <a:latin typeface="Times New Roman" panose="02020603050405020304" pitchFamily="18" charset="0"/>
                          <a:ea typeface="+mn-ea"/>
                          <a:cs typeface="Times New Roman" panose="02020603050405020304" pitchFamily="18" charset="0"/>
                        </a:rPr>
                        <a:t>m as centre</a:t>
                      </a:r>
                      <a:endParaRPr lang="en-US"/>
                    </a:p>
                  </a:txBody>
                  <a:tcPr/>
                </a:tc>
              </a:tr>
            </a:tbl>
          </a:graphicData>
        </a:graphic>
      </p:graphicFrame>
      <p:sp>
        <p:nvSpPr>
          <p:cNvPr id="12" name="Rectangle 11"/>
          <p:cNvSpPr/>
          <p:nvPr/>
        </p:nvSpPr>
        <p:spPr>
          <a:xfrm>
            <a:off x="2081190" y="752312"/>
            <a:ext cx="8743405" cy="801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u="sng" smtClean="0">
                <a:latin typeface="Times New Roman" panose="02020603050405020304" pitchFamily="18" charset="0"/>
                <a:cs typeface="Times New Roman" panose="02020603050405020304" pitchFamily="18" charset="0"/>
              </a:rPr>
              <a:t>Table </a:t>
            </a:r>
            <a:r>
              <a:rPr lang="en-US" sz="4000" u="sng">
                <a:latin typeface="Times New Roman" panose="02020603050405020304" pitchFamily="18" charset="0"/>
                <a:cs typeface="Times New Roman" panose="02020603050405020304" pitchFamily="18" charset="0"/>
              </a:rPr>
              <a:t>for Designing a Model:</a:t>
            </a:r>
            <a:endParaRPr lang="en-US" sz="4000"/>
          </a:p>
        </p:txBody>
      </p:sp>
    </p:spTree>
    <p:extLst>
      <p:ext uri="{BB962C8B-B14F-4D97-AF65-F5344CB8AC3E}">
        <p14:creationId xmlns:p14="http://schemas.microsoft.com/office/powerpoint/2010/main" val="3232744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261" y="624110"/>
            <a:ext cx="9917352" cy="1280890"/>
          </a:xfrm>
        </p:spPr>
        <p:txBody>
          <a:bodyPr>
            <a:normAutofit/>
          </a:bodyPr>
          <a:lstStyle/>
          <a:p>
            <a:r>
              <a:rPr lang="en-US" sz="4000" u="sng">
                <a:latin typeface="Times New Roman" panose="02020603050405020304" pitchFamily="18" charset="0"/>
                <a:cs typeface="Times New Roman" panose="02020603050405020304" pitchFamily="18" charset="0"/>
              </a:rPr>
              <a:t>When radius Of Ring is Varying:-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6091995"/>
              </p:ext>
            </p:extLst>
          </p:nvPr>
        </p:nvGraphicFramePr>
        <p:xfrm>
          <a:off x="1210491" y="1680755"/>
          <a:ext cx="10537372" cy="3853877"/>
        </p:xfrm>
        <a:graphic>
          <a:graphicData uri="http://schemas.openxmlformats.org/drawingml/2006/table">
            <a:tbl>
              <a:tblPr firstRow="1" bandRow="1">
                <a:tableStyleId>{5C22544A-7EE6-4342-B048-85BDC9FD1C3A}</a:tableStyleId>
              </a:tblPr>
              <a:tblGrid>
                <a:gridCol w="2634343">
                  <a:extLst>
                    <a:ext uri="{9D8B030D-6E8A-4147-A177-3AD203B41FA5}">
                      <a16:colId xmlns:a16="http://schemas.microsoft.com/office/drawing/2014/main" xmlns="" val="20000"/>
                    </a:ext>
                  </a:extLst>
                </a:gridCol>
                <a:gridCol w="2634343">
                  <a:extLst>
                    <a:ext uri="{9D8B030D-6E8A-4147-A177-3AD203B41FA5}">
                      <a16:colId xmlns:a16="http://schemas.microsoft.com/office/drawing/2014/main" xmlns="" val="20001"/>
                    </a:ext>
                  </a:extLst>
                </a:gridCol>
                <a:gridCol w="2340642">
                  <a:extLst>
                    <a:ext uri="{9D8B030D-6E8A-4147-A177-3AD203B41FA5}">
                      <a16:colId xmlns:a16="http://schemas.microsoft.com/office/drawing/2014/main" xmlns="" val="20002"/>
                    </a:ext>
                  </a:extLst>
                </a:gridCol>
                <a:gridCol w="2928044">
                  <a:extLst>
                    <a:ext uri="{9D8B030D-6E8A-4147-A177-3AD203B41FA5}">
                      <a16:colId xmlns:a16="http://schemas.microsoft.com/office/drawing/2014/main" xmlns="" val="20003"/>
                    </a:ext>
                  </a:extLst>
                </a:gridCol>
              </a:tblGrid>
              <a:tr h="1041485">
                <a:tc>
                  <a:txBody>
                    <a:bodyPr/>
                    <a:lstStyle/>
                    <a:p>
                      <a:pPr algn="ctr"/>
                      <a:r>
                        <a:rPr lang="en-US" sz="1800" baseline="0">
                          <a:solidFill>
                            <a:schemeClr val="tx1"/>
                          </a:solidFill>
                          <a:latin typeface="Times New Roman" panose="02020603050405020304" pitchFamily="18" charset="0"/>
                          <a:cs typeface="Times New Roman" panose="02020603050405020304" pitchFamily="18" charset="0"/>
                        </a:rPr>
                        <a:t> </a:t>
                      </a:r>
                      <a:r>
                        <a:rPr lang="en-US" sz="1800" baseline="0">
                          <a:solidFill>
                            <a:schemeClr val="bg1"/>
                          </a:solidFill>
                          <a:latin typeface="Times New Roman" panose="02020603050405020304" pitchFamily="18" charset="0"/>
                          <a:cs typeface="Times New Roman" panose="02020603050405020304" pitchFamily="18" charset="0"/>
                        </a:rPr>
                        <a:t>Radius(</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p>
                    <a:p>
                      <a:pPr algn="ctr"/>
                      <a:r>
                        <a:rPr lang="en-US" sz="1800" baseline="0">
                          <a:solidFill>
                            <a:schemeClr val="bg1"/>
                          </a:solidFill>
                          <a:latin typeface="Times New Roman" panose="02020603050405020304" pitchFamily="18" charset="0"/>
                          <a:cs typeface="Times New Roman" panose="02020603050405020304" pitchFamily="18" charset="0"/>
                        </a:rPr>
                        <a:t>(Outer radius – Inner radius)</a:t>
                      </a:r>
                      <a:endParaRPr lang="en-US" sz="180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FSR(</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sz="1800">
                          <a:latin typeface="Times New Roman" panose="02020603050405020304" pitchFamily="18" charset="0"/>
                          <a:cs typeface="Times New Roman" panose="02020603050405020304" pitchFamily="18" charset="0"/>
                        </a:rPr>
                        <a:t>)</a:t>
                      </a:r>
                    </a:p>
                  </a:txBody>
                  <a:tcPr/>
                </a:tc>
                <a:tc>
                  <a:txBody>
                    <a:bodyPr/>
                    <a:lstStyle/>
                    <a:p>
                      <a:pPr algn="ctr"/>
                      <a:r>
                        <a:rPr lang="en-US" sz="1800">
                          <a:latin typeface="Times New Roman" panose="02020603050405020304" pitchFamily="18" charset="0"/>
                          <a:cs typeface="Times New Roman" panose="02020603050405020304" pitchFamily="18" charset="0"/>
                        </a:rPr>
                        <a:t>FWHM(</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sz="1800">
                          <a:latin typeface="Times New Roman" panose="02020603050405020304" pitchFamily="18" charset="0"/>
                          <a:cs typeface="Times New Roman" panose="02020603050405020304" pitchFamily="18" charset="0"/>
                        </a:rPr>
                        <a:t>)</a:t>
                      </a:r>
                    </a:p>
                  </a:txBody>
                  <a:tcPr/>
                </a:tc>
                <a:tc>
                  <a:txBody>
                    <a:bodyPr/>
                    <a:lstStyle/>
                    <a:p>
                      <a:pPr algn="ctr"/>
                      <a:r>
                        <a:rPr lang="en-US" sz="1800">
                          <a:latin typeface="Times New Roman" panose="02020603050405020304" pitchFamily="18" charset="0"/>
                          <a:cs typeface="Times New Roman" panose="02020603050405020304" pitchFamily="18" charset="0"/>
                        </a:rPr>
                        <a:t>ER</a:t>
                      </a:r>
                    </a:p>
                  </a:txBody>
                  <a:tcPr/>
                </a:tc>
                <a:extLst>
                  <a:ext uri="{0D108BD9-81ED-4DB2-BD59-A6C34878D82A}">
                    <a16:rowId xmlns:a16="http://schemas.microsoft.com/office/drawing/2014/main" xmlns="" val="10000"/>
                  </a:ext>
                </a:extLst>
              </a:tr>
              <a:tr h="937464">
                <a:tc>
                  <a:txBody>
                    <a:bodyPr/>
                    <a:lstStyle/>
                    <a:p>
                      <a:pPr algn="ctr"/>
                      <a:r>
                        <a:rPr lang="en-US" sz="1800" baseline="0" smtClean="0">
                          <a:latin typeface="Times New Roman" panose="02020603050405020304" pitchFamily="18" charset="0"/>
                          <a:cs typeface="Times New Roman" panose="02020603050405020304" pitchFamily="18" charset="0"/>
                        </a:rPr>
                        <a:t> </a:t>
                      </a:r>
                      <a:r>
                        <a:rPr lang="en-US" sz="1800" baseline="0">
                          <a:latin typeface="Times New Roman" panose="02020603050405020304" pitchFamily="18" charset="0"/>
                          <a:cs typeface="Times New Roman" panose="02020603050405020304" pitchFamily="18" charset="0"/>
                        </a:rPr>
                        <a:t>5.175 – 4.725</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1555-1530=25</a:t>
                      </a:r>
                    </a:p>
                  </a:txBody>
                  <a:tcPr/>
                </a:tc>
                <a:tc>
                  <a:txBody>
                    <a:bodyPr/>
                    <a:lstStyle/>
                    <a:p>
                      <a:pPr algn="ctr"/>
                      <a:r>
                        <a:rPr lang="en-US" sz="1800">
                          <a:latin typeface="Times New Roman" panose="02020603050405020304" pitchFamily="18" charset="0"/>
                          <a:cs typeface="Times New Roman" panose="02020603050405020304" pitchFamily="18" charset="0"/>
                        </a:rPr>
                        <a:t>1507-1504=3</a:t>
                      </a:r>
                    </a:p>
                  </a:txBody>
                  <a:tcPr/>
                </a:tc>
                <a:tc>
                  <a:txBody>
                    <a:bodyPr/>
                    <a:lstStyle/>
                    <a:p>
                      <a:pPr algn="ctr"/>
                      <a:r>
                        <a:rPr lang="en-US" sz="1800">
                          <a:latin typeface="Times New Roman" panose="02020603050405020304" pitchFamily="18" charset="0"/>
                          <a:cs typeface="Times New Roman" panose="02020603050405020304" pitchFamily="18" charset="0"/>
                        </a:rPr>
                        <a:t>10log(0.98/0.78)=1.003</a:t>
                      </a:r>
                    </a:p>
                  </a:txBody>
                  <a:tcPr/>
                </a:tc>
                <a:extLst>
                  <a:ext uri="{0D108BD9-81ED-4DB2-BD59-A6C34878D82A}">
                    <a16:rowId xmlns:a16="http://schemas.microsoft.com/office/drawing/2014/main" xmlns="" val="10001"/>
                  </a:ext>
                </a:extLst>
              </a:tr>
              <a:tr h="937464">
                <a:tc>
                  <a:txBody>
                    <a:bodyPr/>
                    <a:lstStyle/>
                    <a:p>
                      <a:pPr algn="ctr"/>
                      <a:r>
                        <a:rPr lang="en-US" sz="1800" baseline="0" smtClean="0">
                          <a:latin typeface="Times New Roman" panose="02020603050405020304" pitchFamily="18" charset="0"/>
                          <a:cs typeface="Times New Roman" panose="02020603050405020304" pitchFamily="18" charset="0"/>
                        </a:rPr>
                        <a:t> </a:t>
                      </a:r>
                      <a:r>
                        <a:rPr lang="en-US" sz="1800" baseline="0">
                          <a:latin typeface="Times New Roman" panose="02020603050405020304" pitchFamily="18" charset="0"/>
                          <a:cs typeface="Times New Roman" panose="02020603050405020304" pitchFamily="18" charset="0"/>
                        </a:rPr>
                        <a:t>5.2</a:t>
                      </a:r>
                      <a:r>
                        <a:rPr lang="en-US" sz="1800">
                          <a:latin typeface="Times New Roman" panose="02020603050405020304" pitchFamily="18" charset="0"/>
                          <a:cs typeface="Times New Roman" panose="02020603050405020304" pitchFamily="18" charset="0"/>
                        </a:rPr>
                        <a:t>75- 4.625</a:t>
                      </a:r>
                    </a:p>
                  </a:txBody>
                  <a:tcPr/>
                </a:tc>
                <a:tc>
                  <a:txBody>
                    <a:bodyPr/>
                    <a:lstStyle/>
                    <a:p>
                      <a:pPr algn="ctr"/>
                      <a:r>
                        <a:rPr lang="en-US" sz="1800">
                          <a:latin typeface="Times New Roman" panose="02020603050405020304" pitchFamily="18" charset="0"/>
                          <a:cs typeface="Times New Roman" panose="02020603050405020304" pitchFamily="18" charset="0"/>
                        </a:rPr>
                        <a:t>1536-1512=24</a:t>
                      </a:r>
                    </a:p>
                  </a:txBody>
                  <a:tcPr/>
                </a:tc>
                <a:tc>
                  <a:txBody>
                    <a:bodyPr/>
                    <a:lstStyle/>
                    <a:p>
                      <a:pPr algn="ctr"/>
                      <a:r>
                        <a:rPr lang="en-US" sz="1800">
                          <a:latin typeface="Times New Roman" panose="02020603050405020304" pitchFamily="18" charset="0"/>
                          <a:cs typeface="Times New Roman" panose="02020603050405020304" pitchFamily="18" charset="0"/>
                        </a:rPr>
                        <a:t>1513-1511=2</a:t>
                      </a:r>
                    </a:p>
                  </a:txBody>
                  <a:tcPr/>
                </a:tc>
                <a:tc>
                  <a:txBody>
                    <a:bodyPr/>
                    <a:lstStyle/>
                    <a:p>
                      <a:pPr algn="ctr"/>
                      <a:r>
                        <a:rPr lang="en-US" sz="1800">
                          <a:latin typeface="Times New Roman" panose="02020603050405020304" pitchFamily="18" charset="0"/>
                          <a:cs typeface="Times New Roman" panose="02020603050405020304" pitchFamily="18" charset="0"/>
                        </a:rPr>
                        <a:t>10log(0.98/0.27)=5.56</a:t>
                      </a:r>
                    </a:p>
                  </a:txBody>
                  <a:tcPr/>
                </a:tc>
                <a:extLst>
                  <a:ext uri="{0D108BD9-81ED-4DB2-BD59-A6C34878D82A}">
                    <a16:rowId xmlns:a16="http://schemas.microsoft.com/office/drawing/2014/main" xmlns="" val="10002"/>
                  </a:ext>
                </a:extLst>
              </a:tr>
              <a:tr h="937464">
                <a:tc>
                  <a:txBody>
                    <a:bodyPr/>
                    <a:lstStyle/>
                    <a:p>
                      <a:pPr algn="ctr"/>
                      <a:r>
                        <a:rPr lang="en-US" sz="1800" smtClean="0">
                          <a:latin typeface="Times New Roman" panose="02020603050405020304" pitchFamily="18" charset="0"/>
                          <a:cs typeface="Times New Roman" panose="02020603050405020304" pitchFamily="18" charset="0"/>
                        </a:rPr>
                        <a:t>5.375-4.525</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lang="en-US" sz="1800">
                          <a:latin typeface="Times New Roman" panose="02020603050405020304" pitchFamily="18" charset="0"/>
                          <a:cs typeface="Times New Roman" panose="02020603050405020304" pitchFamily="18" charset="0"/>
                        </a:rPr>
                        <a:t>1547-1523=24</a:t>
                      </a:r>
                    </a:p>
                  </a:txBody>
                  <a:tcPr/>
                </a:tc>
                <a:tc>
                  <a:txBody>
                    <a:bodyPr/>
                    <a:lstStyle/>
                    <a:p>
                      <a:pPr algn="ctr"/>
                      <a:r>
                        <a:rPr lang="en-US" sz="1800">
                          <a:latin typeface="Times New Roman" panose="02020603050405020304" pitchFamily="18" charset="0"/>
                          <a:cs typeface="Times New Roman" panose="02020603050405020304" pitchFamily="18" charset="0"/>
                        </a:rPr>
                        <a:t>1520-1526=6</a:t>
                      </a:r>
                    </a:p>
                  </a:txBody>
                  <a:tcPr/>
                </a:tc>
                <a:tc>
                  <a:txBody>
                    <a:bodyPr/>
                    <a:lstStyle/>
                    <a:p>
                      <a:pPr algn="ctr"/>
                      <a:r>
                        <a:rPr lang="en-US" sz="1800">
                          <a:latin typeface="Times New Roman" panose="02020603050405020304" pitchFamily="18" charset="0"/>
                          <a:cs typeface="Times New Roman" panose="02020603050405020304" pitchFamily="18" charset="0"/>
                        </a:rPr>
                        <a:t>10log(0.8/.009)=9.48</a:t>
                      </a:r>
                    </a:p>
                  </a:txBody>
                  <a:tcPr/>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A98A6277-6C87-4107-BFD4-0FB3C08F0941}" type="slidenum">
              <a:rPr lang="en-IN" smtClean="0"/>
              <a:pPr/>
              <a:t>32</a:t>
            </a:fld>
            <a:endParaRPr lang="en-IN"/>
          </a:p>
        </p:txBody>
      </p:sp>
    </p:spTree>
    <p:extLst>
      <p:ext uri="{BB962C8B-B14F-4D97-AF65-F5344CB8AC3E}">
        <p14:creationId xmlns:p14="http://schemas.microsoft.com/office/powerpoint/2010/main" val="1184861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887" y="624110"/>
            <a:ext cx="10509027" cy="1280890"/>
          </a:xfrm>
        </p:spPr>
        <p:txBody>
          <a:bodyPr>
            <a:noAutofit/>
          </a:bodyPr>
          <a:lstStyle/>
          <a:p>
            <a:r>
              <a:rPr lang="en-US" sz="4000" u="sng">
                <a:latin typeface="Times New Roman" panose="02020603050405020304" pitchFamily="18" charset="0"/>
                <a:cs typeface="Times New Roman" panose="02020603050405020304" pitchFamily="18" charset="0"/>
              </a:rPr>
              <a:t>Output Obtained after taking different radius value of Ring Resonator:-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886" y="1905000"/>
            <a:ext cx="9908725" cy="4182291"/>
          </a:xfrm>
        </p:spPr>
      </p:pic>
      <p:sp>
        <p:nvSpPr>
          <p:cNvPr id="4" name="Slide Number Placeholder 3"/>
          <p:cNvSpPr>
            <a:spLocks noGrp="1"/>
          </p:cNvSpPr>
          <p:nvPr>
            <p:ph type="sldNum" sz="quarter" idx="12"/>
          </p:nvPr>
        </p:nvSpPr>
        <p:spPr/>
        <p:txBody>
          <a:bodyPr/>
          <a:lstStyle/>
          <a:p>
            <a:fld id="{A98A6277-6C87-4107-BFD4-0FB3C08F0941}" type="slidenum">
              <a:rPr lang="en-IN" smtClean="0"/>
              <a:pPr/>
              <a:t>33</a:t>
            </a:fld>
            <a:endParaRPr lang="en-IN"/>
          </a:p>
        </p:txBody>
      </p:sp>
      <p:sp>
        <p:nvSpPr>
          <p:cNvPr id="6" name="TextBox 5"/>
          <p:cNvSpPr txBox="1"/>
          <p:nvPr/>
        </p:nvSpPr>
        <p:spPr>
          <a:xfrm>
            <a:off x="2499360" y="6252754"/>
            <a:ext cx="762870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Figure 28: </a:t>
            </a:r>
            <a:r>
              <a:rPr lang="en-US">
                <a:latin typeface="Times New Roman" panose="02020603050405020304" pitchFamily="18" charset="0"/>
                <a:cs typeface="Times New Roman" panose="02020603050405020304" pitchFamily="18" charset="0"/>
              </a:rPr>
              <a:t>Graph Between </a:t>
            </a:r>
            <a:r>
              <a:rPr lang="en-US" smtClean="0">
                <a:latin typeface="Times New Roman" panose="02020603050405020304" pitchFamily="18" charset="0"/>
                <a:cs typeface="Times New Roman" panose="02020603050405020304" pitchFamily="18" charset="0"/>
              </a:rPr>
              <a:t>Lambda </a:t>
            </a:r>
            <a:r>
              <a:rPr lang="en-US">
                <a:latin typeface="Times New Roman" panose="02020603050405020304" pitchFamily="18" charset="0"/>
                <a:cs typeface="Times New Roman" panose="02020603050405020304" pitchFamily="18" charset="0"/>
              </a:rPr>
              <a:t>Vs P_through</a:t>
            </a:r>
            <a:endParaRPr lang="en-US"/>
          </a:p>
        </p:txBody>
      </p:sp>
    </p:spTree>
    <p:extLst>
      <p:ext uri="{BB962C8B-B14F-4D97-AF65-F5344CB8AC3E}">
        <p14:creationId xmlns:p14="http://schemas.microsoft.com/office/powerpoint/2010/main" val="2309436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8A6277-6C87-4107-BFD4-0FB3C08F0941}" type="slidenum">
              <a:rPr lang="en-IN" smtClean="0"/>
              <a:pPr/>
              <a:t>34</a:t>
            </a:fld>
            <a:endParaRPr lang="en-IN"/>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7969" y="496389"/>
            <a:ext cx="2359908" cy="1392512"/>
          </a:xfrm>
        </p:spPr>
      </p:pic>
      <p:sp>
        <p:nvSpPr>
          <p:cNvPr id="3" name="TextBox 2"/>
          <p:cNvSpPr txBox="1"/>
          <p:nvPr/>
        </p:nvSpPr>
        <p:spPr>
          <a:xfrm>
            <a:off x="1968137" y="496389"/>
            <a:ext cx="8882744" cy="677108"/>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Free Spectral Range (FSR) Vs Radius</a:t>
            </a:r>
            <a:r>
              <a:rPr lang="en-US" u="sng"/>
              <a:t/>
            </a:r>
            <a:br>
              <a:rPr lang="en-US" u="sng"/>
            </a:br>
            <a:endParaRPr lang="en-US"/>
          </a:p>
        </p:txBody>
      </p:sp>
      <p:sp>
        <p:nvSpPr>
          <p:cNvPr id="6" name="TextBox 5"/>
          <p:cNvSpPr txBox="1"/>
          <p:nvPr/>
        </p:nvSpPr>
        <p:spPr>
          <a:xfrm>
            <a:off x="1898468" y="958054"/>
            <a:ext cx="9026435" cy="369332"/>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radius of ring resonator then FSR is constant.</a:t>
            </a:r>
            <a:endParaRPr lang="en-IN">
              <a:latin typeface="Times New Roman" panose="02020603050405020304" pitchFamily="18" charset="0"/>
              <a:cs typeface="Times New Roman" panose="02020603050405020304" pitchFamily="18" charset="0"/>
            </a:endParaRPr>
          </a:p>
        </p:txBody>
      </p:sp>
      <p:sp>
        <p:nvSpPr>
          <p:cNvPr id="7" name="TextBox 6"/>
          <p:cNvSpPr txBox="1"/>
          <p:nvPr/>
        </p:nvSpPr>
        <p:spPr>
          <a:xfrm>
            <a:off x="1898467" y="2506585"/>
            <a:ext cx="6339841" cy="400110"/>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Full width at half maximum (FWHM) Vs Radius</a:t>
            </a:r>
            <a:endParaRPr lang="en-US" sz="2000" b="1"/>
          </a:p>
        </p:txBody>
      </p:sp>
      <p:sp>
        <p:nvSpPr>
          <p:cNvPr id="8" name="TextBox 7"/>
          <p:cNvSpPr txBox="1"/>
          <p:nvPr/>
        </p:nvSpPr>
        <p:spPr>
          <a:xfrm>
            <a:off x="1898468" y="2934597"/>
            <a:ext cx="5895703"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radius of ring resonator then FWHM is first decrease and then increase.</a:t>
            </a:r>
            <a:endParaRPr lang="en-IN">
              <a:latin typeface="Times New Roman" panose="02020603050405020304" pitchFamily="18" charset="0"/>
              <a:cs typeface="Times New Roman" panose="02020603050405020304" pitchFamily="18" charset="0"/>
            </a:endParaRPr>
          </a:p>
        </p:txBody>
      </p:sp>
      <p:pic>
        <p:nvPicPr>
          <p:cNvPr id="10"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973" y="2538285"/>
            <a:ext cx="2359908" cy="1349503"/>
          </a:xfrm>
          <a:prstGeom prst="rect">
            <a:avLst/>
          </a:prstGeom>
        </p:spPr>
      </p:pic>
      <p:sp>
        <p:nvSpPr>
          <p:cNvPr id="9" name="TextBox 8"/>
          <p:cNvSpPr txBox="1"/>
          <p:nvPr/>
        </p:nvSpPr>
        <p:spPr>
          <a:xfrm>
            <a:off x="1968137" y="4616263"/>
            <a:ext cx="4798423" cy="677108"/>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Extinction ratio (ER) Vs Radius</a:t>
            </a:r>
            <a:r>
              <a:rPr lang="en-US" u="sng">
                <a:latin typeface="Times New Roman" panose="02020603050405020304" pitchFamily="18" charset="0"/>
                <a:cs typeface="Times New Roman" panose="02020603050405020304" pitchFamily="18" charset="0"/>
              </a:rPr>
              <a:t/>
            </a:r>
            <a:br>
              <a:rPr lang="en-US" u="sng">
                <a:latin typeface="Times New Roman" panose="02020603050405020304" pitchFamily="18" charset="0"/>
                <a:cs typeface="Times New Roman" panose="02020603050405020304" pitchFamily="18" charset="0"/>
              </a:rPr>
            </a:br>
            <a:endParaRPr lang="en-US"/>
          </a:p>
        </p:txBody>
      </p:sp>
      <p:sp>
        <p:nvSpPr>
          <p:cNvPr id="11" name="TextBox 10"/>
          <p:cNvSpPr txBox="1"/>
          <p:nvPr/>
        </p:nvSpPr>
        <p:spPr>
          <a:xfrm>
            <a:off x="1898468" y="5262594"/>
            <a:ext cx="5477692" cy="923330"/>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When </a:t>
            </a:r>
            <a:r>
              <a:rPr lang="en-US">
                <a:latin typeface="Times New Roman" panose="02020603050405020304" pitchFamily="18" charset="0"/>
                <a:cs typeface="Times New Roman" panose="02020603050405020304" pitchFamily="18" charset="0"/>
              </a:rPr>
              <a:t>we increase radius of ring resonator then </a:t>
            </a:r>
            <a:r>
              <a:rPr lang="en-US" smtClean="0">
                <a:latin typeface="Times New Roman" panose="02020603050405020304" pitchFamily="18" charset="0"/>
                <a:cs typeface="Times New Roman" panose="02020603050405020304" pitchFamily="18" charset="0"/>
              </a:rPr>
              <a:t>ER </a:t>
            </a:r>
            <a:r>
              <a:rPr lang="en-US">
                <a:latin typeface="Times New Roman" panose="02020603050405020304" pitchFamily="18" charset="0"/>
                <a:cs typeface="Times New Roman" panose="02020603050405020304" pitchFamily="18" charset="0"/>
              </a:rPr>
              <a:t>is </a:t>
            </a:r>
            <a:r>
              <a:rPr lang="en-US" smtClean="0">
                <a:latin typeface="Times New Roman" panose="02020603050405020304" pitchFamily="18" charset="0"/>
                <a:cs typeface="Times New Roman" panose="02020603050405020304" pitchFamily="18" charset="0"/>
              </a:rPr>
              <a:t>increasing </a:t>
            </a:r>
            <a:r>
              <a:rPr lang="en-US">
                <a:latin typeface="Times New Roman" panose="02020603050405020304" pitchFamily="18" charset="0"/>
                <a:cs typeface="Times New Roman" panose="02020603050405020304" pitchFamily="18" charset="0"/>
              </a:rPr>
              <a:t>linearly.</a:t>
            </a:r>
            <a:endParaRPr lang="en-IN">
              <a:latin typeface="Times New Roman" panose="02020603050405020304" pitchFamily="18" charset="0"/>
              <a:cs typeface="Times New Roman" panose="02020603050405020304" pitchFamily="18" charset="0"/>
            </a:endParaRPr>
          </a:p>
          <a:p>
            <a:endParaRPr lang="en-US"/>
          </a:p>
        </p:txBody>
      </p:sp>
      <p:pic>
        <p:nvPicPr>
          <p:cNvPr id="14"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969" y="4667794"/>
            <a:ext cx="2359908" cy="1402080"/>
          </a:xfrm>
          <a:prstGeom prst="rect">
            <a:avLst/>
          </a:prstGeom>
        </p:spPr>
      </p:pic>
      <p:sp>
        <p:nvSpPr>
          <p:cNvPr id="12" name="Rectangle 11"/>
          <p:cNvSpPr/>
          <p:nvPr/>
        </p:nvSpPr>
        <p:spPr>
          <a:xfrm>
            <a:off x="8477969" y="2009337"/>
            <a:ext cx="2359908" cy="49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Times New Roman" panose="02020603050405020304" pitchFamily="18" charset="0"/>
                <a:cs typeface="Times New Roman" panose="02020603050405020304" pitchFamily="18" charset="0"/>
              </a:rPr>
              <a:t>Figure 29:FSR </a:t>
            </a:r>
            <a:r>
              <a:rPr lang="en-US" sz="1600">
                <a:solidFill>
                  <a:schemeClr val="tx1"/>
                </a:solidFill>
                <a:latin typeface="Times New Roman" panose="02020603050405020304" pitchFamily="18" charset="0"/>
                <a:cs typeface="Times New Roman" panose="02020603050405020304" pitchFamily="18" charset="0"/>
              </a:rPr>
              <a:t>Vs </a:t>
            </a:r>
            <a:r>
              <a:rPr lang="en-US" sz="1600" smtClean="0">
                <a:solidFill>
                  <a:schemeClr val="tx1"/>
                </a:solidFill>
                <a:latin typeface="Times New Roman" panose="02020603050405020304" pitchFamily="18" charset="0"/>
                <a:cs typeface="Times New Roman" panose="02020603050405020304" pitchFamily="18" charset="0"/>
              </a:rPr>
              <a:t>Radius graph</a:t>
            </a:r>
            <a:endParaRPr lang="en-US" sz="1600">
              <a:solidFill>
                <a:schemeClr val="tx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490973" y="4075611"/>
            <a:ext cx="2346904" cy="584775"/>
          </a:xfrm>
          <a:prstGeom prst="rect">
            <a:avLst/>
          </a:prstGeom>
          <a:noFill/>
        </p:spPr>
        <p:txBody>
          <a:bodyPr wrap="square" rtlCol="0">
            <a:spAutoFit/>
          </a:bodyPr>
          <a:lstStyle/>
          <a:p>
            <a:r>
              <a:rPr lang="en-US" sz="1600" smtClean="0">
                <a:latin typeface="Times New Roman" panose="02020603050405020304" pitchFamily="18" charset="0"/>
                <a:cs typeface="Times New Roman" panose="02020603050405020304" pitchFamily="18" charset="0"/>
              </a:rPr>
              <a:t>Figure 30: FWHM Vs Radius graph</a:t>
            </a:r>
            <a:endParaRPr lang="en-US" sz="1600">
              <a:latin typeface="Times New Roman" panose="02020603050405020304" pitchFamily="18" charset="0"/>
              <a:cs typeface="Times New Roman" panose="02020603050405020304" pitchFamily="18" charset="0"/>
            </a:endParaRPr>
          </a:p>
        </p:txBody>
      </p:sp>
      <p:sp>
        <p:nvSpPr>
          <p:cNvPr id="19" name="TextBox 18"/>
          <p:cNvSpPr txBox="1"/>
          <p:nvPr/>
        </p:nvSpPr>
        <p:spPr>
          <a:xfrm>
            <a:off x="8490973" y="6185924"/>
            <a:ext cx="234690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Figure </a:t>
            </a:r>
            <a:r>
              <a:rPr lang="en-US" smtClean="0">
                <a:latin typeface="Times New Roman" panose="02020603050405020304" pitchFamily="18" charset="0"/>
                <a:cs typeface="Times New Roman" panose="02020603050405020304" pitchFamily="18" charset="0"/>
              </a:rPr>
              <a:t>31: ER Vs Radius Graph</a:t>
            </a:r>
            <a:endParaRPr lang="en-US"/>
          </a:p>
        </p:txBody>
      </p:sp>
    </p:spTree>
    <p:extLst>
      <p:ext uri="{BB962C8B-B14F-4D97-AF65-F5344CB8AC3E}">
        <p14:creationId xmlns:p14="http://schemas.microsoft.com/office/powerpoint/2010/main" val="2030075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777" y="624110"/>
            <a:ext cx="9813835" cy="1280890"/>
          </a:xfrm>
        </p:spPr>
        <p:txBody>
          <a:bodyPr>
            <a:noAutofit/>
          </a:bodyPr>
          <a:lstStyle/>
          <a:p>
            <a:pPr algn="just"/>
            <a:r>
              <a:rPr lang="en-US" sz="4000" u="sng" smtClean="0">
                <a:latin typeface="Times New Roman" panose="02020603050405020304" pitchFamily="18" charset="0"/>
                <a:cs typeface="Times New Roman" panose="02020603050405020304" pitchFamily="18" charset="0"/>
              </a:rPr>
              <a:t>Table</a:t>
            </a:r>
            <a:r>
              <a:rPr lang="en-US" sz="4000" u="sng">
                <a:latin typeface="Times New Roman" panose="02020603050405020304" pitchFamily="18" charset="0"/>
                <a:cs typeface="Times New Roman" panose="02020603050405020304" pitchFamily="18" charset="0"/>
              </a:rPr>
              <a:t> </a:t>
            </a:r>
            <a:r>
              <a:rPr lang="en-US" sz="4000" u="sng" smtClean="0">
                <a:latin typeface="Times New Roman" panose="02020603050405020304" pitchFamily="18" charset="0"/>
                <a:cs typeface="Times New Roman" panose="02020603050405020304" pitchFamily="18" charset="0"/>
              </a:rPr>
              <a:t>Obtained </a:t>
            </a:r>
            <a:r>
              <a:rPr lang="en-US" sz="4000" u="sng">
                <a:latin typeface="Times New Roman" panose="02020603050405020304" pitchFamily="18" charset="0"/>
                <a:cs typeface="Times New Roman" panose="02020603050405020304" pitchFamily="18" charset="0"/>
              </a:rPr>
              <a:t>after taking different </a:t>
            </a:r>
            <a:r>
              <a:rPr lang="en-US" sz="4000" u="sng">
                <a:solidFill>
                  <a:schemeClr val="tx1"/>
                </a:solidFill>
                <a:latin typeface="Times New Roman" panose="02020603050405020304" pitchFamily="18" charset="0"/>
                <a:cs typeface="Times New Roman" panose="02020603050405020304" pitchFamily="18" charset="0"/>
              </a:rPr>
              <a:t>Coupling Length (Lc) </a:t>
            </a:r>
            <a:r>
              <a:rPr lang="en-US" sz="4000" u="sng">
                <a:latin typeface="Times New Roman" panose="02020603050405020304" pitchFamily="18" charset="0"/>
                <a:cs typeface="Times New Roman" panose="02020603050405020304" pitchFamily="18" charset="0"/>
              </a:rPr>
              <a:t>of Ring Resonator :-</a:t>
            </a:r>
            <a:endParaRPr lang="en-US" sz="4000" u="sng"/>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91047557"/>
              </p:ext>
            </p:extLst>
          </p:nvPr>
        </p:nvGraphicFramePr>
        <p:xfrm>
          <a:off x="1602376" y="2151016"/>
          <a:ext cx="10145487" cy="3378926"/>
        </p:xfrm>
        <a:graphic>
          <a:graphicData uri="http://schemas.openxmlformats.org/drawingml/2006/table">
            <a:tbl>
              <a:tblPr firstRow="1" bandRow="1">
                <a:tableStyleId>{5C22544A-7EE6-4342-B048-85BDC9FD1C3A}</a:tableStyleId>
              </a:tblPr>
              <a:tblGrid>
                <a:gridCol w="2536372">
                  <a:extLst>
                    <a:ext uri="{9D8B030D-6E8A-4147-A177-3AD203B41FA5}">
                      <a16:colId xmlns:a16="http://schemas.microsoft.com/office/drawing/2014/main" xmlns="" val="20000"/>
                    </a:ext>
                  </a:extLst>
                </a:gridCol>
                <a:gridCol w="2536372">
                  <a:extLst>
                    <a:ext uri="{9D8B030D-6E8A-4147-A177-3AD203B41FA5}">
                      <a16:colId xmlns:a16="http://schemas.microsoft.com/office/drawing/2014/main" xmlns="" val="20001"/>
                    </a:ext>
                  </a:extLst>
                </a:gridCol>
                <a:gridCol w="2253594">
                  <a:extLst>
                    <a:ext uri="{9D8B030D-6E8A-4147-A177-3AD203B41FA5}">
                      <a16:colId xmlns:a16="http://schemas.microsoft.com/office/drawing/2014/main" xmlns="" val="20002"/>
                    </a:ext>
                  </a:extLst>
                </a:gridCol>
                <a:gridCol w="2819149">
                  <a:extLst>
                    <a:ext uri="{9D8B030D-6E8A-4147-A177-3AD203B41FA5}">
                      <a16:colId xmlns:a16="http://schemas.microsoft.com/office/drawing/2014/main" xmlns="" val="20003"/>
                    </a:ext>
                  </a:extLst>
                </a:gridCol>
              </a:tblGrid>
              <a:tr h="909710">
                <a:tc>
                  <a:txBody>
                    <a:bodyPr/>
                    <a:lstStyle/>
                    <a:p>
                      <a:pPr algn="ctr"/>
                      <a:r>
                        <a:rPr lang="en-US" baseline="0">
                          <a:solidFill>
                            <a:schemeClr val="tx1"/>
                          </a:solidFill>
                          <a:latin typeface="Times New Roman" panose="02020603050405020304" pitchFamily="18" charset="0"/>
                          <a:cs typeface="Times New Roman" panose="02020603050405020304" pitchFamily="18" charset="0"/>
                        </a:rPr>
                        <a:t> </a:t>
                      </a:r>
                      <a:r>
                        <a:rPr lang="en-US" baseline="0">
                          <a:solidFill>
                            <a:schemeClr val="bg1"/>
                          </a:solidFill>
                          <a:latin typeface="Times New Roman" panose="02020603050405020304" pitchFamily="18" charset="0"/>
                          <a:cs typeface="Times New Roman" panose="02020603050405020304" pitchFamily="18" charset="0"/>
                        </a:rPr>
                        <a:t>Coupling Length(Lc)</a:t>
                      </a:r>
                    </a:p>
                    <a:p>
                      <a:pPr algn="ctr"/>
                      <a:r>
                        <a:rPr lang="en-US" baseline="0">
                          <a:solidFill>
                            <a:schemeClr val="bg1"/>
                          </a:solidFill>
                          <a:latin typeface="Times New Roman" panose="02020603050405020304" pitchFamily="18" charset="0"/>
                          <a:cs typeface="Times New Roman" panose="02020603050405020304" pitchFamily="18" charset="0"/>
                        </a:rPr>
                        <a:t>(</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baseline="0">
                          <a:solidFill>
                            <a:schemeClr val="bg1"/>
                          </a:solidFill>
                          <a:latin typeface="Times New Roman" panose="02020603050405020304" pitchFamily="18" charset="0"/>
                          <a:cs typeface="Times New Roman" panose="02020603050405020304" pitchFamily="18" charset="0"/>
                        </a:rPr>
                        <a:t>)</a:t>
                      </a:r>
                      <a:endParaRPr lang="en-US">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FSR(</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a:latin typeface="Times New Roman" panose="02020603050405020304" pitchFamily="18" charset="0"/>
                          <a:cs typeface="Times New Roman" panose="02020603050405020304" pitchFamily="18" charset="0"/>
                        </a:rPr>
                        <a:t>)</a:t>
                      </a:r>
                    </a:p>
                  </a:txBody>
                  <a:tcPr/>
                </a:tc>
                <a:tc>
                  <a:txBody>
                    <a:bodyPr/>
                    <a:lstStyle/>
                    <a:p>
                      <a:pPr algn="ctr"/>
                      <a:r>
                        <a:rPr lang="en-US">
                          <a:latin typeface="Times New Roman" panose="02020603050405020304" pitchFamily="18" charset="0"/>
                          <a:cs typeface="Times New Roman" panose="02020603050405020304" pitchFamily="18" charset="0"/>
                        </a:rPr>
                        <a:t>FWHM(</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a:latin typeface="Times New Roman" panose="02020603050405020304" pitchFamily="18" charset="0"/>
                          <a:cs typeface="Times New Roman" panose="02020603050405020304" pitchFamily="18" charset="0"/>
                        </a:rPr>
                        <a:t>)</a:t>
                      </a:r>
                    </a:p>
                  </a:txBody>
                  <a:tcPr/>
                </a:tc>
                <a:tc>
                  <a:txBody>
                    <a:bodyPr/>
                    <a:lstStyle/>
                    <a:p>
                      <a:pPr algn="ctr"/>
                      <a:r>
                        <a:rPr lang="en-US">
                          <a:latin typeface="Times New Roman" panose="02020603050405020304" pitchFamily="18" charset="0"/>
                          <a:cs typeface="Times New Roman" panose="02020603050405020304" pitchFamily="18" charset="0"/>
                        </a:rPr>
                        <a:t>ER</a:t>
                      </a:r>
                    </a:p>
                  </a:txBody>
                  <a:tcPr/>
                </a:tc>
                <a:extLst>
                  <a:ext uri="{0D108BD9-81ED-4DB2-BD59-A6C34878D82A}">
                    <a16:rowId xmlns:a16="http://schemas.microsoft.com/office/drawing/2014/main" xmlns="" val="10000"/>
                  </a:ext>
                </a:extLst>
              </a:tr>
              <a:tr h="823072">
                <a:tc>
                  <a:txBody>
                    <a:bodyPr/>
                    <a:lstStyle/>
                    <a:p>
                      <a:pPr algn="ctr"/>
                      <a:r>
                        <a:rPr lang="en-US" baseline="0" smtClean="0">
                          <a:latin typeface="Times New Roman" panose="02020603050405020304" pitchFamily="18" charset="0"/>
                          <a:cs typeface="Times New Roman" panose="02020603050405020304" pitchFamily="18" charset="0"/>
                        </a:rPr>
                        <a:t>1</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1541-1519=22</a:t>
                      </a:r>
                    </a:p>
                  </a:txBody>
                  <a:tcPr/>
                </a:tc>
                <a:tc>
                  <a:txBody>
                    <a:bodyPr/>
                    <a:lstStyle/>
                    <a:p>
                      <a:pPr algn="ctr"/>
                      <a:r>
                        <a:rPr lang="en-US">
                          <a:latin typeface="Times New Roman" panose="02020603050405020304" pitchFamily="18" charset="0"/>
                          <a:cs typeface="Times New Roman" panose="02020603050405020304" pitchFamily="18" charset="0"/>
                        </a:rPr>
                        <a:t>1521-1518=3</a:t>
                      </a:r>
                    </a:p>
                  </a:txBody>
                  <a:tcPr/>
                </a:tc>
                <a:tc>
                  <a:txBody>
                    <a:bodyPr/>
                    <a:lstStyle/>
                    <a:p>
                      <a:pPr algn="ctr"/>
                      <a:r>
                        <a:rPr lang="en-US">
                          <a:latin typeface="Times New Roman" panose="02020603050405020304" pitchFamily="18" charset="0"/>
                          <a:cs typeface="Times New Roman" panose="02020603050405020304" pitchFamily="18" charset="0"/>
                        </a:rPr>
                        <a:t>10log(0.95/0.03)=15</a:t>
                      </a:r>
                    </a:p>
                  </a:txBody>
                  <a:tcPr/>
                </a:tc>
                <a:extLst>
                  <a:ext uri="{0D108BD9-81ED-4DB2-BD59-A6C34878D82A}">
                    <a16:rowId xmlns:a16="http://schemas.microsoft.com/office/drawing/2014/main" xmlns="" val="10001"/>
                  </a:ext>
                </a:extLst>
              </a:tr>
              <a:tr h="823072">
                <a:tc>
                  <a:txBody>
                    <a:bodyPr/>
                    <a:lstStyle/>
                    <a:p>
                      <a:pPr algn="ctr"/>
                      <a:r>
                        <a:rPr lang="en-US" baseline="0" smtClean="0">
                          <a:latin typeface="Times New Roman" panose="02020603050405020304" pitchFamily="18" charset="0"/>
                          <a:cs typeface="Times New Roman" panose="02020603050405020304" pitchFamily="18" charset="0"/>
                        </a:rPr>
                        <a:t>1.5</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1558-1536=22</a:t>
                      </a:r>
                    </a:p>
                  </a:txBody>
                  <a:tcPr/>
                </a:tc>
                <a:tc>
                  <a:txBody>
                    <a:bodyPr/>
                    <a:lstStyle/>
                    <a:p>
                      <a:pPr algn="ctr"/>
                      <a:r>
                        <a:rPr lang="en-US">
                          <a:latin typeface="Times New Roman" panose="02020603050405020304" pitchFamily="18" charset="0"/>
                          <a:cs typeface="Times New Roman" panose="02020603050405020304" pitchFamily="18" charset="0"/>
                        </a:rPr>
                        <a:t>1537-1535=2</a:t>
                      </a:r>
                    </a:p>
                  </a:txBody>
                  <a:tcPr/>
                </a:tc>
                <a:tc>
                  <a:txBody>
                    <a:bodyPr/>
                    <a:lstStyle/>
                    <a:p>
                      <a:pPr algn="ctr"/>
                      <a:r>
                        <a:rPr lang="en-US">
                          <a:latin typeface="Times New Roman" panose="02020603050405020304" pitchFamily="18" charset="0"/>
                          <a:cs typeface="Times New Roman" panose="02020603050405020304" pitchFamily="18" charset="0"/>
                        </a:rPr>
                        <a:t>10log(1.0/0.45)=3.46</a:t>
                      </a:r>
                    </a:p>
                  </a:txBody>
                  <a:tcPr/>
                </a:tc>
                <a:extLst>
                  <a:ext uri="{0D108BD9-81ED-4DB2-BD59-A6C34878D82A}">
                    <a16:rowId xmlns:a16="http://schemas.microsoft.com/office/drawing/2014/main" xmlns="" val="10002"/>
                  </a:ext>
                </a:extLst>
              </a:tr>
              <a:tr h="823072">
                <a:tc>
                  <a:txBody>
                    <a:bodyPr/>
                    <a:lstStyle/>
                    <a:p>
                      <a:pPr algn="ctr"/>
                      <a:r>
                        <a:rPr lang="en-US" smtClean="0">
                          <a:latin typeface="Times New Roman" panose="02020603050405020304" pitchFamily="18" charset="0"/>
                          <a:cs typeface="Times New Roman" panose="02020603050405020304" pitchFamily="18" charset="0"/>
                        </a:rPr>
                        <a:t>2</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1531-1511=20</a:t>
                      </a:r>
                    </a:p>
                  </a:txBody>
                  <a:tcPr/>
                </a:tc>
                <a:tc>
                  <a:txBody>
                    <a:bodyPr/>
                    <a:lstStyle/>
                    <a:p>
                      <a:pPr algn="ctr"/>
                      <a:r>
                        <a:rPr lang="en-US">
                          <a:latin typeface="Times New Roman" panose="02020603050405020304" pitchFamily="18" charset="0"/>
                          <a:cs typeface="Times New Roman" panose="02020603050405020304" pitchFamily="18" charset="0"/>
                        </a:rPr>
                        <a:t>1514-1508=6</a:t>
                      </a:r>
                    </a:p>
                  </a:txBody>
                  <a:tcPr/>
                </a:tc>
                <a:tc>
                  <a:txBody>
                    <a:bodyPr/>
                    <a:lstStyle/>
                    <a:p>
                      <a:pPr algn="ctr"/>
                      <a:r>
                        <a:rPr lang="en-US">
                          <a:latin typeface="Times New Roman" panose="02020603050405020304" pitchFamily="18" charset="0"/>
                          <a:cs typeface="Times New Roman" panose="02020603050405020304" pitchFamily="18" charset="0"/>
                        </a:rPr>
                        <a:t>10log(0.82/0.22)=5.713</a:t>
                      </a:r>
                    </a:p>
                  </a:txBody>
                  <a:tcPr/>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A98A6277-6C87-4107-BFD4-0FB3C08F0941}" type="slidenum">
              <a:rPr lang="en-IN" smtClean="0"/>
              <a:pPr/>
              <a:t>35</a:t>
            </a:fld>
            <a:endParaRPr lang="en-IN"/>
          </a:p>
        </p:txBody>
      </p:sp>
    </p:spTree>
    <p:extLst>
      <p:ext uri="{BB962C8B-B14F-4D97-AF65-F5344CB8AC3E}">
        <p14:creationId xmlns:p14="http://schemas.microsoft.com/office/powerpoint/2010/main" val="11742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8A6277-6C87-4107-BFD4-0FB3C08F0941}" type="slidenum">
              <a:rPr lang="en-IN" smtClean="0"/>
              <a:pPr/>
              <a:t>36</a:t>
            </a:fld>
            <a:endParaRPr lang="en-IN"/>
          </a:p>
        </p:txBody>
      </p:sp>
      <p:sp>
        <p:nvSpPr>
          <p:cNvPr id="6" name="TextBox 5"/>
          <p:cNvSpPr txBox="1"/>
          <p:nvPr/>
        </p:nvSpPr>
        <p:spPr>
          <a:xfrm>
            <a:off x="1602377" y="496389"/>
            <a:ext cx="9135291" cy="830997"/>
          </a:xfrm>
          <a:prstGeom prst="rect">
            <a:avLst/>
          </a:prstGeom>
          <a:noFill/>
        </p:spPr>
        <p:txBody>
          <a:bodyPr wrap="square" rtlCol="0">
            <a:spAutoFit/>
          </a:bodyPr>
          <a:lstStyle/>
          <a:p>
            <a:endParaRPr lang="en-US" sz="2400" u="sng" smtClean="0">
              <a:latin typeface="Times New Roman" panose="02020603050405020304" pitchFamily="18" charset="0"/>
              <a:cs typeface="Times New Roman" panose="02020603050405020304" pitchFamily="18" charset="0"/>
            </a:endParaRPr>
          </a:p>
          <a:p>
            <a:r>
              <a:rPr lang="en-US" sz="2400" u="sng" smtClean="0">
                <a:latin typeface="Times New Roman" panose="02020603050405020304" pitchFamily="18" charset="0"/>
                <a:cs typeface="Times New Roman" panose="02020603050405020304" pitchFamily="18" charset="0"/>
              </a:rPr>
              <a:t>Taking </a:t>
            </a:r>
            <a:r>
              <a:rPr lang="en-US" sz="2400" u="sng">
                <a:latin typeface="Times New Roman" panose="02020603050405020304" pitchFamily="18" charset="0"/>
                <a:cs typeface="Times New Roman" panose="02020603050405020304" pitchFamily="18" charset="0"/>
              </a:rPr>
              <a:t>different Coupling Length (Lc) of Ring Resonator</a:t>
            </a:r>
            <a:endParaRPr lang="en-US" sz="2400"/>
          </a:p>
        </p:txBody>
      </p:sp>
      <p:pic>
        <p:nvPicPr>
          <p:cNvPr id="8" name="Picture 7"/>
          <p:cNvPicPr>
            <a:picLocks noChangeAspect="1"/>
          </p:cNvPicPr>
          <p:nvPr/>
        </p:nvPicPr>
        <p:blipFill>
          <a:blip r:embed="rId2"/>
          <a:stretch>
            <a:fillRect/>
          </a:stretch>
        </p:blipFill>
        <p:spPr>
          <a:xfrm>
            <a:off x="4584918" y="1816212"/>
            <a:ext cx="2965414" cy="2096008"/>
          </a:xfrm>
          <a:prstGeom prst="rect">
            <a:avLst/>
          </a:prstGeom>
        </p:spPr>
      </p:pic>
      <p:pic>
        <p:nvPicPr>
          <p:cNvPr id="9" name="Picture 8"/>
          <p:cNvPicPr>
            <a:picLocks noChangeAspect="1"/>
          </p:cNvPicPr>
          <p:nvPr/>
        </p:nvPicPr>
        <p:blipFill>
          <a:blip r:embed="rId3"/>
          <a:stretch>
            <a:fillRect/>
          </a:stretch>
        </p:blipFill>
        <p:spPr>
          <a:xfrm>
            <a:off x="8529355" y="1770354"/>
            <a:ext cx="3088432" cy="2141866"/>
          </a:xfrm>
          <a:prstGeom prst="rect">
            <a:avLst/>
          </a:prstGeom>
        </p:spPr>
      </p:pic>
      <p:pic>
        <p:nvPicPr>
          <p:cNvPr id="10" name="Picture 9"/>
          <p:cNvPicPr>
            <a:picLocks noChangeAspect="1"/>
          </p:cNvPicPr>
          <p:nvPr/>
        </p:nvPicPr>
        <p:blipFill>
          <a:blip r:embed="rId4"/>
          <a:stretch>
            <a:fillRect/>
          </a:stretch>
        </p:blipFill>
        <p:spPr>
          <a:xfrm>
            <a:off x="736248" y="1798215"/>
            <a:ext cx="3211147" cy="2114005"/>
          </a:xfrm>
          <a:prstGeom prst="rect">
            <a:avLst/>
          </a:prstGeom>
        </p:spPr>
      </p:pic>
      <p:sp>
        <p:nvSpPr>
          <p:cNvPr id="11" name="TextBox 10"/>
          <p:cNvSpPr txBox="1"/>
          <p:nvPr/>
        </p:nvSpPr>
        <p:spPr>
          <a:xfrm>
            <a:off x="736247" y="4162697"/>
            <a:ext cx="3211147" cy="646331"/>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Figure 32 : Coupling </a:t>
            </a:r>
            <a:r>
              <a:rPr lang="en-US">
                <a:latin typeface="Times New Roman" panose="02020603050405020304" pitchFamily="18" charset="0"/>
                <a:cs typeface="Times New Roman" panose="02020603050405020304" pitchFamily="18" charset="0"/>
              </a:rPr>
              <a:t>Length(Lc</a:t>
            </a:r>
            <a:r>
              <a:rPr lang="en-US" smtClean="0">
                <a:latin typeface="Times New Roman" panose="02020603050405020304" pitchFamily="18" charset="0"/>
                <a:cs typeface="Times New Roman" panose="02020603050405020304" pitchFamily="18" charset="0"/>
              </a:rPr>
              <a:t>) 1 (</a:t>
            </a:r>
            <a:r>
              <a:rPr lang="el-GR">
                <a:latin typeface="Times New Roman" panose="02020603050405020304" pitchFamily="18" charset="0"/>
                <a:cs typeface="Times New Roman" panose="02020603050405020304" pitchFamily="18" charset="0"/>
              </a:rPr>
              <a:t>μ</a:t>
            </a:r>
            <a:r>
              <a:rPr lang="en-US">
                <a:latin typeface="Times New Roman" panose="02020603050405020304" pitchFamily="18" charset="0"/>
                <a:cs typeface="Times New Roman" panose="02020603050405020304" pitchFamily="18" charset="0"/>
              </a:rPr>
              <a:t>m)</a:t>
            </a:r>
            <a:endParaRPr lang="en-US"/>
          </a:p>
        </p:txBody>
      </p:sp>
      <p:sp>
        <p:nvSpPr>
          <p:cNvPr id="12" name="TextBox 11"/>
          <p:cNvSpPr txBox="1"/>
          <p:nvPr/>
        </p:nvSpPr>
        <p:spPr>
          <a:xfrm>
            <a:off x="3947395" y="4162698"/>
            <a:ext cx="3933862" cy="646331"/>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Figure 33 : Coupling </a:t>
            </a:r>
            <a:r>
              <a:rPr lang="en-US">
                <a:latin typeface="Times New Roman" panose="02020603050405020304" pitchFamily="18" charset="0"/>
                <a:cs typeface="Times New Roman" panose="02020603050405020304" pitchFamily="18" charset="0"/>
              </a:rPr>
              <a:t>Length(Lc)</a:t>
            </a:r>
          </a:p>
          <a:p>
            <a:pPr algn="ctr"/>
            <a:r>
              <a:rPr lang="en-US" smtClean="0">
                <a:latin typeface="Times New Roman" panose="02020603050405020304" pitchFamily="18" charset="0"/>
                <a:cs typeface="Times New Roman" panose="02020603050405020304" pitchFamily="18" charset="0"/>
              </a:rPr>
              <a:t>1.5(</a:t>
            </a:r>
            <a:r>
              <a:rPr lang="el-GR">
                <a:latin typeface="Times New Roman" panose="02020603050405020304" pitchFamily="18" charset="0"/>
                <a:cs typeface="Times New Roman" panose="02020603050405020304" pitchFamily="18" charset="0"/>
              </a:rPr>
              <a:t>μ</a:t>
            </a:r>
            <a:r>
              <a:rPr lang="en-US">
                <a:latin typeface="Times New Roman" panose="02020603050405020304" pitchFamily="18" charset="0"/>
                <a:cs typeface="Times New Roman" panose="02020603050405020304" pitchFamily="18" charset="0"/>
              </a:rPr>
              <a:t>m)</a:t>
            </a:r>
            <a:endParaRPr lang="en-US"/>
          </a:p>
        </p:txBody>
      </p:sp>
      <p:sp>
        <p:nvSpPr>
          <p:cNvPr id="13" name="TextBox 12"/>
          <p:cNvSpPr txBox="1"/>
          <p:nvPr/>
        </p:nvSpPr>
        <p:spPr>
          <a:xfrm>
            <a:off x="8647610" y="4162698"/>
            <a:ext cx="3274423" cy="923330"/>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Figure 34 : Coupling </a:t>
            </a:r>
            <a:r>
              <a:rPr lang="en-US">
                <a:latin typeface="Times New Roman" panose="02020603050405020304" pitchFamily="18" charset="0"/>
                <a:cs typeface="Times New Roman" panose="02020603050405020304" pitchFamily="18" charset="0"/>
              </a:rPr>
              <a:t>Length(Lc)</a:t>
            </a:r>
          </a:p>
          <a:p>
            <a:pPr algn="ctr"/>
            <a:r>
              <a:rPr lang="en-US" smtClean="0">
                <a:latin typeface="Times New Roman" panose="02020603050405020304" pitchFamily="18" charset="0"/>
                <a:cs typeface="Times New Roman" panose="02020603050405020304" pitchFamily="18" charset="0"/>
              </a:rPr>
              <a:t>2 (</a:t>
            </a:r>
            <a:r>
              <a:rPr lang="el-GR">
                <a:latin typeface="Times New Roman" panose="02020603050405020304" pitchFamily="18" charset="0"/>
                <a:cs typeface="Times New Roman" panose="02020603050405020304" pitchFamily="18" charset="0"/>
              </a:rPr>
              <a:t>μ</a:t>
            </a:r>
            <a:r>
              <a:rPr lang="en-US">
                <a:latin typeface="Times New Roman" panose="02020603050405020304" pitchFamily="18" charset="0"/>
                <a:cs typeface="Times New Roman" panose="02020603050405020304" pitchFamily="18" charset="0"/>
              </a:rPr>
              <a:t>m)</a:t>
            </a:r>
            <a:endParaRPr lang="en-US"/>
          </a:p>
          <a:p>
            <a:endParaRPr lang="en-US"/>
          </a:p>
        </p:txBody>
      </p:sp>
    </p:spTree>
    <p:extLst>
      <p:ext uri="{BB962C8B-B14F-4D97-AF65-F5344CB8AC3E}">
        <p14:creationId xmlns:p14="http://schemas.microsoft.com/office/powerpoint/2010/main" val="1714461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930" y="387532"/>
            <a:ext cx="9710318" cy="1280890"/>
          </a:xfrm>
        </p:spPr>
        <p:txBody>
          <a:bodyPr>
            <a:noAutofit/>
          </a:bodyPr>
          <a:lstStyle/>
          <a:p>
            <a:pPr algn="just"/>
            <a:r>
              <a:rPr lang="en-US" sz="3800" u="sng">
                <a:latin typeface="Times New Roman" panose="02020603050405020304" pitchFamily="18" charset="0"/>
                <a:cs typeface="Times New Roman" panose="02020603050405020304" pitchFamily="18" charset="0"/>
              </a:rPr>
              <a:t>Output Obtained after taking different </a:t>
            </a:r>
            <a:r>
              <a:rPr lang="en-US" sz="3800" u="sng">
                <a:solidFill>
                  <a:schemeClr val="tx1"/>
                </a:solidFill>
                <a:latin typeface="Times New Roman" panose="02020603050405020304" pitchFamily="18" charset="0"/>
                <a:cs typeface="Times New Roman" panose="02020603050405020304" pitchFamily="18" charset="0"/>
              </a:rPr>
              <a:t>Coupling Length(Lc) </a:t>
            </a:r>
            <a:r>
              <a:rPr lang="en-US" sz="3800" u="sng">
                <a:latin typeface="Times New Roman" panose="02020603050405020304" pitchFamily="18" charset="0"/>
                <a:cs typeface="Times New Roman" panose="02020603050405020304" pitchFamily="18" charset="0"/>
              </a:rPr>
              <a:t>of Ring Resonator:-</a:t>
            </a:r>
            <a:endParaRPr lang="en-US" sz="380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930" y="1741714"/>
            <a:ext cx="10174306" cy="4397829"/>
          </a:xfrm>
        </p:spPr>
      </p:pic>
      <p:sp>
        <p:nvSpPr>
          <p:cNvPr id="4" name="Slide Number Placeholder 3"/>
          <p:cNvSpPr>
            <a:spLocks noGrp="1"/>
          </p:cNvSpPr>
          <p:nvPr>
            <p:ph type="sldNum" sz="quarter" idx="12"/>
          </p:nvPr>
        </p:nvSpPr>
        <p:spPr/>
        <p:txBody>
          <a:bodyPr/>
          <a:lstStyle/>
          <a:p>
            <a:fld id="{A98A6277-6C87-4107-BFD4-0FB3C08F0941}" type="slidenum">
              <a:rPr lang="en-IN" smtClean="0"/>
              <a:pPr/>
              <a:t>37</a:t>
            </a:fld>
            <a:endParaRPr lang="en-IN"/>
          </a:p>
        </p:txBody>
      </p:sp>
      <p:sp>
        <p:nvSpPr>
          <p:cNvPr id="6" name="TextBox 5"/>
          <p:cNvSpPr txBox="1"/>
          <p:nvPr/>
        </p:nvSpPr>
        <p:spPr>
          <a:xfrm>
            <a:off x="3169920" y="6226629"/>
            <a:ext cx="7332617"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Figure 35: </a:t>
            </a:r>
            <a:r>
              <a:rPr lang="en-US">
                <a:latin typeface="Times New Roman" panose="02020603050405020304" pitchFamily="18" charset="0"/>
                <a:cs typeface="Times New Roman" panose="02020603050405020304" pitchFamily="18" charset="0"/>
              </a:rPr>
              <a:t>Graph Between Lambda(microns) Vs P_through</a:t>
            </a:r>
            <a:endParaRPr lang="en-US"/>
          </a:p>
        </p:txBody>
      </p:sp>
    </p:spTree>
    <p:extLst>
      <p:ext uri="{BB962C8B-B14F-4D97-AF65-F5344CB8AC3E}">
        <p14:creationId xmlns:p14="http://schemas.microsoft.com/office/powerpoint/2010/main" val="32427306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265920" y="337332"/>
            <a:ext cx="2483894" cy="1404748"/>
          </a:xfrm>
        </p:spPr>
      </p:pic>
      <p:sp>
        <p:nvSpPr>
          <p:cNvPr id="4" name="Slide Number Placeholder 3"/>
          <p:cNvSpPr>
            <a:spLocks noGrp="1"/>
          </p:cNvSpPr>
          <p:nvPr>
            <p:ph type="sldNum" sz="quarter" idx="12"/>
          </p:nvPr>
        </p:nvSpPr>
        <p:spPr/>
        <p:txBody>
          <a:bodyPr/>
          <a:lstStyle/>
          <a:p>
            <a:fld id="{A98A6277-6C87-4107-BFD4-0FB3C08F0941}" type="slidenum">
              <a:rPr lang="en-IN" smtClean="0"/>
              <a:pPr/>
              <a:t>38</a:t>
            </a:fld>
            <a:endParaRPr lang="en-IN"/>
          </a:p>
        </p:txBody>
      </p:sp>
      <p:sp>
        <p:nvSpPr>
          <p:cNvPr id="3" name="TextBox 2"/>
          <p:cNvSpPr txBox="1"/>
          <p:nvPr/>
        </p:nvSpPr>
        <p:spPr>
          <a:xfrm>
            <a:off x="1767840" y="613278"/>
            <a:ext cx="6583681" cy="707886"/>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Free Spectral Range  (FSR) Vs Coupling Length(Lc)</a:t>
            </a:r>
            <a:br>
              <a:rPr lang="en-US" sz="2000" b="1" u="sng">
                <a:latin typeface="Times New Roman" panose="02020603050405020304" pitchFamily="18" charset="0"/>
                <a:cs typeface="Times New Roman" panose="02020603050405020304" pitchFamily="18" charset="0"/>
              </a:rPr>
            </a:br>
            <a:endParaRPr lang="en-US" sz="2000" b="1"/>
          </a:p>
        </p:txBody>
      </p:sp>
      <p:sp>
        <p:nvSpPr>
          <p:cNvPr id="7" name="TextBox 6"/>
          <p:cNvSpPr txBox="1"/>
          <p:nvPr/>
        </p:nvSpPr>
        <p:spPr>
          <a:xfrm>
            <a:off x="1837509" y="1108843"/>
            <a:ext cx="6905897"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Coupling Length(Lc) of ring resonator then FSR is decreasing.</a:t>
            </a:r>
            <a:endParaRPr lang="en-IN">
              <a:latin typeface="Times New Roman" panose="02020603050405020304" pitchFamily="18" charset="0"/>
              <a:cs typeface="Times New Roman" panose="02020603050405020304" pitchFamily="18" charset="0"/>
            </a:endParaRPr>
          </a:p>
        </p:txBody>
      </p:sp>
      <p:sp>
        <p:nvSpPr>
          <p:cNvPr id="8" name="TextBox 7"/>
          <p:cNvSpPr txBox="1"/>
          <p:nvPr/>
        </p:nvSpPr>
        <p:spPr>
          <a:xfrm>
            <a:off x="1689463" y="2490651"/>
            <a:ext cx="6810103" cy="707886"/>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Full width at half maximum (FWHM) Vs Coupling Length (Lc)</a:t>
            </a:r>
            <a:endParaRPr lang="en-US" sz="2000" b="1"/>
          </a:p>
        </p:txBody>
      </p:sp>
      <p:sp>
        <p:nvSpPr>
          <p:cNvPr id="9" name="TextBox 8"/>
          <p:cNvSpPr txBox="1"/>
          <p:nvPr/>
        </p:nvSpPr>
        <p:spPr>
          <a:xfrm>
            <a:off x="1689463" y="3108960"/>
            <a:ext cx="7053944"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of ring resonator then FWHM is Coupling Length(Lc) first decreasing and then increasing linearly.</a:t>
            </a:r>
            <a:endParaRPr lang="en-IN">
              <a:latin typeface="Times New Roman" panose="02020603050405020304" pitchFamily="18" charset="0"/>
              <a:cs typeface="Times New Roman" panose="02020603050405020304" pitchFamily="18" charset="0"/>
            </a:endParaRPr>
          </a:p>
        </p:txBody>
      </p:sp>
      <p:pic>
        <p:nvPicPr>
          <p:cNvPr id="10"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5920" y="2561621"/>
            <a:ext cx="2483893" cy="1322402"/>
          </a:xfrm>
          <a:prstGeom prst="rect">
            <a:avLst/>
          </a:prstGeom>
        </p:spPr>
      </p:pic>
      <p:sp>
        <p:nvSpPr>
          <p:cNvPr id="11" name="TextBox 10"/>
          <p:cNvSpPr txBox="1"/>
          <p:nvPr/>
        </p:nvSpPr>
        <p:spPr>
          <a:xfrm>
            <a:off x="1602377" y="4415246"/>
            <a:ext cx="6461760" cy="707886"/>
          </a:xfrm>
          <a:prstGeom prst="rect">
            <a:avLst/>
          </a:prstGeom>
          <a:noFill/>
        </p:spPr>
        <p:txBody>
          <a:bodyPr wrap="square" rtlCol="0">
            <a:spAutoFit/>
          </a:bodyPr>
          <a:lstStyle/>
          <a:p>
            <a:r>
              <a:rPr lang="en-US" sz="2000" b="1" u="sng">
                <a:latin typeface="Times New Roman" panose="02020603050405020304" pitchFamily="18" charset="0"/>
                <a:cs typeface="Times New Roman" panose="02020603050405020304" pitchFamily="18" charset="0"/>
              </a:rPr>
              <a:t>Extinction ratio (ER) Vs Coupling Length (Lc)</a:t>
            </a:r>
            <a:br>
              <a:rPr lang="en-US" sz="2000" b="1" u="sng">
                <a:latin typeface="Times New Roman" panose="02020603050405020304" pitchFamily="18" charset="0"/>
                <a:cs typeface="Times New Roman" panose="02020603050405020304" pitchFamily="18" charset="0"/>
              </a:rPr>
            </a:br>
            <a:endParaRPr lang="en-US" sz="2000" b="1"/>
          </a:p>
        </p:txBody>
      </p:sp>
      <p:sp>
        <p:nvSpPr>
          <p:cNvPr id="12" name="TextBox 11"/>
          <p:cNvSpPr txBox="1"/>
          <p:nvPr/>
        </p:nvSpPr>
        <p:spPr>
          <a:xfrm>
            <a:off x="1689463" y="4981303"/>
            <a:ext cx="6662058"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Coupling Length(Lc) of ring resonator then ER  is first decreasing and then increasing linearly.</a:t>
            </a:r>
            <a:endParaRPr lang="en-IN">
              <a:latin typeface="Times New Roman" panose="02020603050405020304" pitchFamily="18" charset="0"/>
              <a:cs typeface="Times New Roman" panose="02020603050405020304" pitchFamily="18" charset="0"/>
            </a:endParaRPr>
          </a:p>
        </p:txBody>
      </p:sp>
      <p:pic>
        <p:nvPicPr>
          <p:cNvPr id="13"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5589" y="4590991"/>
            <a:ext cx="2414224" cy="1409216"/>
          </a:xfrm>
          <a:prstGeom prst="rect">
            <a:avLst/>
          </a:prstGeom>
        </p:spPr>
      </p:pic>
      <p:sp>
        <p:nvSpPr>
          <p:cNvPr id="15" name="TextBox 14"/>
          <p:cNvSpPr txBox="1"/>
          <p:nvPr/>
        </p:nvSpPr>
        <p:spPr>
          <a:xfrm>
            <a:off x="9274629" y="1898469"/>
            <a:ext cx="2483894"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Figure </a:t>
            </a:r>
            <a:r>
              <a:rPr lang="en-US" sz="1600" smtClean="0">
                <a:latin typeface="Times New Roman" panose="02020603050405020304" pitchFamily="18" charset="0"/>
                <a:cs typeface="Times New Roman" panose="02020603050405020304" pitchFamily="18" charset="0"/>
              </a:rPr>
              <a:t>36:FSR </a:t>
            </a:r>
            <a:r>
              <a:rPr lang="en-US" sz="1600">
                <a:latin typeface="Times New Roman" panose="02020603050405020304" pitchFamily="18" charset="0"/>
                <a:cs typeface="Times New Roman" panose="02020603050405020304" pitchFamily="18" charset="0"/>
              </a:rPr>
              <a:t>Vs </a:t>
            </a:r>
            <a:r>
              <a:rPr lang="en-US" sz="1600" smtClean="0">
                <a:latin typeface="Times New Roman" panose="02020603050405020304" pitchFamily="18" charset="0"/>
                <a:cs typeface="Times New Roman" panose="02020603050405020304" pitchFamily="18" charset="0"/>
              </a:rPr>
              <a:t>Lc graph</a:t>
            </a:r>
            <a:endParaRPr lang="en-US" sz="1600"/>
          </a:p>
        </p:txBody>
      </p:sp>
      <p:sp>
        <p:nvSpPr>
          <p:cNvPr id="16" name="TextBox 15"/>
          <p:cNvSpPr txBox="1"/>
          <p:nvPr/>
        </p:nvSpPr>
        <p:spPr>
          <a:xfrm>
            <a:off x="9274629" y="3988526"/>
            <a:ext cx="2483893" cy="584775"/>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Figure </a:t>
            </a:r>
            <a:r>
              <a:rPr lang="en-US" sz="1600" smtClean="0">
                <a:latin typeface="Times New Roman" panose="02020603050405020304" pitchFamily="18" charset="0"/>
                <a:cs typeface="Times New Roman" panose="02020603050405020304" pitchFamily="18" charset="0"/>
              </a:rPr>
              <a:t>37: FWHM Vs Lc graph </a:t>
            </a:r>
            <a:endParaRPr lang="en-US" sz="1600"/>
          </a:p>
        </p:txBody>
      </p:sp>
      <p:sp>
        <p:nvSpPr>
          <p:cNvPr id="17" name="TextBox 16"/>
          <p:cNvSpPr txBox="1"/>
          <p:nvPr/>
        </p:nvSpPr>
        <p:spPr>
          <a:xfrm>
            <a:off x="9335589" y="6078584"/>
            <a:ext cx="2299063" cy="584775"/>
          </a:xfrm>
          <a:prstGeom prst="rect">
            <a:avLst/>
          </a:prstGeom>
          <a:noFill/>
        </p:spPr>
        <p:txBody>
          <a:bodyPr wrap="square" rtlCol="0">
            <a:spAutoFit/>
          </a:bodyPr>
          <a:lstStyle/>
          <a:p>
            <a:r>
              <a:rPr lang="en-US" sz="1600" smtClean="0">
                <a:latin typeface="Times New Roman" panose="02020603050405020304" pitchFamily="18" charset="0"/>
                <a:cs typeface="Times New Roman" panose="02020603050405020304" pitchFamily="18" charset="0"/>
              </a:rPr>
              <a:t>Figure 38: ER Vs Lc graph</a:t>
            </a:r>
            <a:endParaRPr lang="en-US" sz="1600"/>
          </a:p>
        </p:txBody>
      </p:sp>
    </p:spTree>
    <p:extLst>
      <p:ext uri="{BB962C8B-B14F-4D97-AF65-F5344CB8AC3E}">
        <p14:creationId xmlns:p14="http://schemas.microsoft.com/office/powerpoint/2010/main" val="436492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5" y="624110"/>
            <a:ext cx="9831087" cy="1280890"/>
          </a:xfrm>
        </p:spPr>
        <p:txBody>
          <a:bodyPr>
            <a:noAutofit/>
          </a:bodyPr>
          <a:lstStyle/>
          <a:p>
            <a:r>
              <a:rPr lang="en-US" sz="4000" u="sng">
                <a:latin typeface="Times New Roman" panose="02020603050405020304" pitchFamily="18" charset="0"/>
                <a:cs typeface="Times New Roman" panose="02020603050405020304" pitchFamily="18" charset="0"/>
              </a:rPr>
              <a:t>Table Obtained after taking different </a:t>
            </a:r>
            <a:r>
              <a:rPr lang="en-US" sz="4000" u="sng">
                <a:solidFill>
                  <a:schemeClr val="tx1"/>
                </a:solidFill>
                <a:latin typeface="Times New Roman" panose="02020603050405020304" pitchFamily="18" charset="0"/>
                <a:cs typeface="Times New Roman" panose="02020603050405020304" pitchFamily="18" charset="0"/>
              </a:rPr>
              <a:t>Gap between waveguide and ring resonator (</a:t>
            </a:r>
            <a:r>
              <a:rPr lang="el-GR" sz="4000" u="sng">
                <a:solidFill>
                  <a:schemeClr val="tx1"/>
                </a:solidFill>
                <a:latin typeface="Times New Roman" panose="02020603050405020304" pitchFamily="18" charset="0"/>
                <a:cs typeface="Times New Roman" panose="02020603050405020304" pitchFamily="18" charset="0"/>
              </a:rPr>
              <a:t>μ</a:t>
            </a:r>
            <a:r>
              <a:rPr lang="en-US" sz="4000" u="sng">
                <a:solidFill>
                  <a:schemeClr val="tx1"/>
                </a:solidFill>
                <a:latin typeface="Times New Roman" panose="02020603050405020304" pitchFamily="18" charset="0"/>
                <a:cs typeface="Times New Roman" panose="02020603050405020304" pitchFamily="18" charset="0"/>
              </a:rPr>
              <a:t>m)</a:t>
            </a:r>
            <a:r>
              <a:rPr lang="en-US" sz="4000" u="sng">
                <a:solidFill>
                  <a:schemeClr val="bg1"/>
                </a:solidFill>
                <a:latin typeface="Times New Roman" panose="02020603050405020304" pitchFamily="18" charset="0"/>
                <a:cs typeface="Times New Roman" panose="02020603050405020304" pitchFamily="18" charset="0"/>
              </a:rPr>
              <a:t/>
            </a:r>
            <a:br>
              <a:rPr lang="en-US" sz="4000" u="sng">
                <a:solidFill>
                  <a:schemeClr val="bg1"/>
                </a:solidFill>
                <a:latin typeface="Times New Roman" panose="02020603050405020304" pitchFamily="18" charset="0"/>
                <a:cs typeface="Times New Roman" panose="02020603050405020304" pitchFamily="18" charset="0"/>
              </a:rPr>
            </a:br>
            <a:endParaRPr lang="en-US" sz="4000" u="sng"/>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77333791"/>
              </p:ext>
            </p:extLst>
          </p:nvPr>
        </p:nvGraphicFramePr>
        <p:xfrm>
          <a:off x="1311579" y="2151016"/>
          <a:ext cx="10436284" cy="3378926"/>
        </p:xfrm>
        <a:graphic>
          <a:graphicData uri="http://schemas.openxmlformats.org/drawingml/2006/table">
            <a:tbl>
              <a:tblPr firstRow="1" bandRow="1">
                <a:tableStyleId>{5C22544A-7EE6-4342-B048-85BDC9FD1C3A}</a:tableStyleId>
              </a:tblPr>
              <a:tblGrid>
                <a:gridCol w="2609071">
                  <a:extLst>
                    <a:ext uri="{9D8B030D-6E8A-4147-A177-3AD203B41FA5}">
                      <a16:colId xmlns:a16="http://schemas.microsoft.com/office/drawing/2014/main" xmlns="" val="20000"/>
                    </a:ext>
                  </a:extLst>
                </a:gridCol>
                <a:gridCol w="2609071">
                  <a:extLst>
                    <a:ext uri="{9D8B030D-6E8A-4147-A177-3AD203B41FA5}">
                      <a16:colId xmlns:a16="http://schemas.microsoft.com/office/drawing/2014/main" xmlns="" val="20001"/>
                    </a:ext>
                  </a:extLst>
                </a:gridCol>
                <a:gridCol w="2318188">
                  <a:extLst>
                    <a:ext uri="{9D8B030D-6E8A-4147-A177-3AD203B41FA5}">
                      <a16:colId xmlns:a16="http://schemas.microsoft.com/office/drawing/2014/main" xmlns="" val="20002"/>
                    </a:ext>
                  </a:extLst>
                </a:gridCol>
                <a:gridCol w="2899954">
                  <a:extLst>
                    <a:ext uri="{9D8B030D-6E8A-4147-A177-3AD203B41FA5}">
                      <a16:colId xmlns:a16="http://schemas.microsoft.com/office/drawing/2014/main" xmlns="" val="20003"/>
                    </a:ext>
                  </a:extLst>
                </a:gridCol>
              </a:tblGrid>
              <a:tr h="909710">
                <a:tc>
                  <a:txBody>
                    <a:bodyPr/>
                    <a:lstStyle/>
                    <a:p>
                      <a:pPr algn="ctr"/>
                      <a:r>
                        <a:rPr lang="en-US" baseline="0">
                          <a:solidFill>
                            <a:schemeClr val="bg1"/>
                          </a:solidFill>
                          <a:latin typeface="Times New Roman" panose="02020603050405020304" pitchFamily="18" charset="0"/>
                          <a:cs typeface="Times New Roman" panose="02020603050405020304" pitchFamily="18" charset="0"/>
                        </a:rPr>
                        <a:t>Gap between waveguide and ring resonator </a:t>
                      </a:r>
                      <a:r>
                        <a:rPr lang="en-US" baseline="0" smtClean="0">
                          <a:solidFill>
                            <a:schemeClr val="bg1"/>
                          </a:solidFill>
                          <a:latin typeface="Times New Roman" panose="02020603050405020304" pitchFamily="18" charset="0"/>
                          <a:cs typeface="Times New Roman" panose="02020603050405020304" pitchFamily="18" charset="0"/>
                        </a:rPr>
                        <a:t>(</a:t>
                      </a:r>
                      <a:r>
                        <a:rPr lang="el-GR" sz="1800" baseline="0" smtClean="0">
                          <a:solidFill>
                            <a:schemeClr val="bg1"/>
                          </a:solidFill>
                          <a:latin typeface="Times New Roman" panose="02020603050405020304" pitchFamily="18" charset="0"/>
                          <a:cs typeface="Times New Roman" panose="02020603050405020304" pitchFamily="18" charset="0"/>
                        </a:rPr>
                        <a:t>μ</a:t>
                      </a:r>
                      <a:r>
                        <a:rPr lang="en-US" sz="1800" baseline="0" smtClean="0">
                          <a:solidFill>
                            <a:schemeClr val="bg1"/>
                          </a:solidFill>
                          <a:latin typeface="Times New Roman" panose="02020603050405020304" pitchFamily="18" charset="0"/>
                          <a:cs typeface="Times New Roman" panose="02020603050405020304" pitchFamily="18" charset="0"/>
                        </a:rPr>
                        <a:t>m</a:t>
                      </a:r>
                      <a:r>
                        <a:rPr lang="en-US" baseline="0" smtClean="0">
                          <a:solidFill>
                            <a:schemeClr val="bg1"/>
                          </a:solidFill>
                          <a:latin typeface="Times New Roman" panose="02020603050405020304" pitchFamily="18" charset="0"/>
                          <a:cs typeface="Times New Roman" panose="02020603050405020304" pitchFamily="18" charset="0"/>
                        </a:rPr>
                        <a:t>)</a:t>
                      </a:r>
                      <a:endParaRPr lang="en-US">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FSR(</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a:latin typeface="Times New Roman" panose="02020603050405020304" pitchFamily="18" charset="0"/>
                          <a:cs typeface="Times New Roman" panose="02020603050405020304" pitchFamily="18" charset="0"/>
                        </a:rPr>
                        <a:t>)</a:t>
                      </a:r>
                    </a:p>
                  </a:txBody>
                  <a:tcPr/>
                </a:tc>
                <a:tc>
                  <a:txBody>
                    <a:bodyPr/>
                    <a:lstStyle/>
                    <a:p>
                      <a:pPr algn="ctr"/>
                      <a:r>
                        <a:rPr lang="en-US">
                          <a:latin typeface="Times New Roman" panose="02020603050405020304" pitchFamily="18" charset="0"/>
                          <a:cs typeface="Times New Roman" panose="02020603050405020304" pitchFamily="18" charset="0"/>
                        </a:rPr>
                        <a:t>FWHM(</a:t>
                      </a:r>
                      <a:r>
                        <a:rPr lang="el-GR" sz="1800" baseline="0">
                          <a:solidFill>
                            <a:schemeClr val="bg1"/>
                          </a:solidFill>
                          <a:latin typeface="Times New Roman" panose="02020603050405020304" pitchFamily="18" charset="0"/>
                          <a:cs typeface="Times New Roman" panose="02020603050405020304" pitchFamily="18" charset="0"/>
                        </a:rPr>
                        <a:t>μ</a:t>
                      </a:r>
                      <a:r>
                        <a:rPr lang="en-US" sz="1800" baseline="0">
                          <a:solidFill>
                            <a:schemeClr val="bg1"/>
                          </a:solidFill>
                          <a:latin typeface="Times New Roman" panose="02020603050405020304" pitchFamily="18" charset="0"/>
                          <a:cs typeface="Times New Roman" panose="02020603050405020304" pitchFamily="18" charset="0"/>
                        </a:rPr>
                        <a:t>m</a:t>
                      </a:r>
                      <a:r>
                        <a:rPr lang="en-US">
                          <a:latin typeface="Times New Roman" panose="02020603050405020304" pitchFamily="18" charset="0"/>
                          <a:cs typeface="Times New Roman" panose="02020603050405020304" pitchFamily="18" charset="0"/>
                        </a:rPr>
                        <a:t>)</a:t>
                      </a:r>
                    </a:p>
                  </a:txBody>
                  <a:tcPr/>
                </a:tc>
                <a:tc>
                  <a:txBody>
                    <a:bodyPr/>
                    <a:lstStyle/>
                    <a:p>
                      <a:pPr algn="ctr"/>
                      <a:r>
                        <a:rPr lang="en-US">
                          <a:latin typeface="Times New Roman" panose="02020603050405020304" pitchFamily="18" charset="0"/>
                          <a:cs typeface="Times New Roman" panose="02020603050405020304" pitchFamily="18" charset="0"/>
                        </a:rPr>
                        <a:t>ER</a:t>
                      </a:r>
                    </a:p>
                  </a:txBody>
                  <a:tcPr/>
                </a:tc>
                <a:extLst>
                  <a:ext uri="{0D108BD9-81ED-4DB2-BD59-A6C34878D82A}">
                    <a16:rowId xmlns:a16="http://schemas.microsoft.com/office/drawing/2014/main" xmlns="" val="10000"/>
                  </a:ext>
                </a:extLst>
              </a:tr>
              <a:tr h="823072">
                <a:tc>
                  <a:txBody>
                    <a:bodyPr/>
                    <a:lstStyle/>
                    <a:p>
                      <a:pPr algn="ctr"/>
                      <a:r>
                        <a:rPr lang="en-US" baseline="0" smtClean="0">
                          <a:latin typeface="Times New Roman" panose="02020603050405020304" pitchFamily="18" charset="0"/>
                          <a:cs typeface="Times New Roman" panose="02020603050405020304" pitchFamily="18" charset="0"/>
                        </a:rPr>
                        <a:t> 0.01</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1552-1529=23</a:t>
                      </a:r>
                    </a:p>
                  </a:txBody>
                  <a:tcPr/>
                </a:tc>
                <a:tc>
                  <a:txBody>
                    <a:bodyPr/>
                    <a:lstStyle/>
                    <a:p>
                      <a:pPr algn="ctr"/>
                      <a:r>
                        <a:rPr lang="en-US">
                          <a:latin typeface="Times New Roman" panose="02020603050405020304" pitchFamily="18" charset="0"/>
                          <a:cs typeface="Times New Roman" panose="02020603050405020304" pitchFamily="18" charset="0"/>
                        </a:rPr>
                        <a:t>1530-1527=3</a:t>
                      </a:r>
                    </a:p>
                  </a:txBody>
                  <a:tcPr/>
                </a:tc>
                <a:tc>
                  <a:txBody>
                    <a:bodyPr/>
                    <a:lstStyle/>
                    <a:p>
                      <a:pPr algn="ctr"/>
                      <a:r>
                        <a:rPr lang="en-US">
                          <a:latin typeface="Times New Roman" panose="02020603050405020304" pitchFamily="18" charset="0"/>
                          <a:cs typeface="Times New Roman" panose="02020603050405020304" pitchFamily="18" charset="0"/>
                        </a:rPr>
                        <a:t>10log(0.97/0.35)=5.713</a:t>
                      </a:r>
                    </a:p>
                  </a:txBody>
                  <a:tcPr/>
                </a:tc>
                <a:extLst>
                  <a:ext uri="{0D108BD9-81ED-4DB2-BD59-A6C34878D82A}">
                    <a16:rowId xmlns:a16="http://schemas.microsoft.com/office/drawing/2014/main" xmlns="" val="10001"/>
                  </a:ext>
                </a:extLst>
              </a:tr>
              <a:tr h="823072">
                <a:tc>
                  <a:txBody>
                    <a:bodyPr/>
                    <a:lstStyle/>
                    <a:p>
                      <a:pPr algn="ctr"/>
                      <a:r>
                        <a:rPr lang="en-US" baseline="0" smtClean="0">
                          <a:latin typeface="Times New Roman" panose="02020603050405020304" pitchFamily="18" charset="0"/>
                          <a:cs typeface="Times New Roman" panose="02020603050405020304" pitchFamily="18" charset="0"/>
                        </a:rPr>
                        <a:t>0.05</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1552-1528=24</a:t>
                      </a:r>
                    </a:p>
                  </a:txBody>
                  <a:tcPr/>
                </a:tc>
                <a:tc>
                  <a:txBody>
                    <a:bodyPr/>
                    <a:lstStyle/>
                    <a:p>
                      <a:pPr algn="ctr"/>
                      <a:r>
                        <a:rPr lang="en-US">
                          <a:latin typeface="Times New Roman" panose="02020603050405020304" pitchFamily="18" charset="0"/>
                          <a:cs typeface="Times New Roman" panose="02020603050405020304" pitchFamily="18" charset="0"/>
                        </a:rPr>
                        <a:t>1529-1528=1</a:t>
                      </a:r>
                    </a:p>
                  </a:txBody>
                  <a:tcPr/>
                </a:tc>
                <a:tc>
                  <a:txBody>
                    <a:bodyPr/>
                    <a:lstStyle/>
                    <a:p>
                      <a:pPr algn="ctr"/>
                      <a:r>
                        <a:rPr lang="en-US">
                          <a:latin typeface="Times New Roman" panose="02020603050405020304" pitchFamily="18" charset="0"/>
                          <a:cs typeface="Times New Roman" panose="02020603050405020304" pitchFamily="18" charset="0"/>
                        </a:rPr>
                        <a:t>10log(0.98/0.44)=3.48</a:t>
                      </a:r>
                    </a:p>
                  </a:txBody>
                  <a:tcPr/>
                </a:tc>
                <a:extLst>
                  <a:ext uri="{0D108BD9-81ED-4DB2-BD59-A6C34878D82A}">
                    <a16:rowId xmlns:a16="http://schemas.microsoft.com/office/drawing/2014/main" xmlns="" val="10002"/>
                  </a:ext>
                </a:extLst>
              </a:tr>
              <a:tr h="823072">
                <a:tc>
                  <a:txBody>
                    <a:bodyPr/>
                    <a:lstStyle/>
                    <a:p>
                      <a:pPr algn="ctr"/>
                      <a:r>
                        <a:rPr lang="en-US" smtClean="0">
                          <a:latin typeface="Times New Roman" panose="02020603050405020304" pitchFamily="18" charset="0"/>
                          <a:cs typeface="Times New Roman" panose="02020603050405020304" pitchFamily="18" charset="0"/>
                        </a:rPr>
                        <a:t>0.08</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1552-1528=26</a:t>
                      </a:r>
                    </a:p>
                  </a:txBody>
                  <a:tcPr/>
                </a:tc>
                <a:tc>
                  <a:txBody>
                    <a:bodyPr/>
                    <a:lstStyle/>
                    <a:p>
                      <a:pPr algn="ctr"/>
                      <a:r>
                        <a:rPr lang="en-US">
                          <a:latin typeface="Times New Roman" panose="02020603050405020304" pitchFamily="18" charset="0"/>
                          <a:cs typeface="Times New Roman" panose="02020603050405020304" pitchFamily="18" charset="0"/>
                        </a:rPr>
                        <a:t>1553-1551=2</a:t>
                      </a:r>
                    </a:p>
                  </a:txBody>
                  <a:tcPr/>
                </a:tc>
                <a:tc>
                  <a:txBody>
                    <a:bodyPr/>
                    <a:lstStyle/>
                    <a:p>
                      <a:pPr algn="ctr"/>
                      <a:r>
                        <a:rPr lang="en-US">
                          <a:latin typeface="Times New Roman" panose="02020603050405020304" pitchFamily="18" charset="0"/>
                          <a:cs typeface="Times New Roman" panose="02020603050405020304" pitchFamily="18" charset="0"/>
                        </a:rPr>
                        <a:t>10log(0.99/0.51)=2.88</a:t>
                      </a:r>
                    </a:p>
                  </a:txBody>
                  <a:tcPr/>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A98A6277-6C87-4107-BFD4-0FB3C08F0941}" type="slidenum">
              <a:rPr lang="en-IN" smtClean="0"/>
              <a:pPr/>
              <a:t>39</a:t>
            </a:fld>
            <a:endParaRPr lang="en-IN"/>
          </a:p>
        </p:txBody>
      </p:sp>
    </p:spTree>
    <p:extLst>
      <p:ext uri="{BB962C8B-B14F-4D97-AF65-F5344CB8AC3E}">
        <p14:creationId xmlns:p14="http://schemas.microsoft.com/office/powerpoint/2010/main" val="1486901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2AAA5A8-5E02-4D9F-953A-1FE561322BBA}"/>
              </a:ext>
            </a:extLst>
          </p:cNvPr>
          <p:cNvSpPr/>
          <p:nvPr/>
        </p:nvSpPr>
        <p:spPr>
          <a:xfrm>
            <a:off x="1597958" y="516424"/>
            <a:ext cx="10104582" cy="685124"/>
          </a:xfrm>
          <a:prstGeom prst="rect">
            <a:avLst/>
          </a:prstGeom>
        </p:spPr>
        <p:txBody>
          <a:bodyPr wrap="square" lIns="91440" tIns="45720" rIns="91440" bIns="45720" anchor="t">
            <a:spAutoFit/>
          </a:bodyPr>
          <a:lstStyle/>
          <a:p>
            <a:pPr lvl="0" fontAlgn="base">
              <a:lnSpc>
                <a:spcPct val="107000"/>
              </a:lnSpc>
              <a:spcAft>
                <a:spcPts val="575"/>
              </a:spcAft>
              <a:buClr>
                <a:srgbClr val="000000"/>
              </a:buClr>
              <a:buSzPts val="1700"/>
            </a:pPr>
            <a:r>
              <a:rPr lang="en-IN" sz="3600" b="1" u="sng" ker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Objective</a:t>
            </a:r>
            <a:r>
              <a:rPr lang="en-IN" sz="3600" b="1" u="sng" strike="noStrike" ker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 of </a:t>
            </a:r>
            <a:r>
              <a:rPr lang="en-IN" sz="3600" b="1" u="sng" ker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Project </a:t>
            </a:r>
            <a:r>
              <a:rPr lang="en-IN" sz="3600" b="1" u="sng" strike="noStrike" kern="0" smtClea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Work</a:t>
            </a:r>
            <a:endParaRPr lang="en-IN" sz="3600" b="1" u="sng" strike="noStrike" ker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endParaRPr>
          </a:p>
        </p:txBody>
      </p:sp>
      <p:sp>
        <p:nvSpPr>
          <p:cNvPr id="4" name="Rectangle 3"/>
          <p:cNvSpPr/>
          <p:nvPr/>
        </p:nvSpPr>
        <p:spPr>
          <a:xfrm>
            <a:off x="242257" y="120134"/>
            <a:ext cx="184731" cy="584775"/>
          </a:xfrm>
          <a:prstGeom prst="rect">
            <a:avLst/>
          </a:prstGeom>
        </p:spPr>
        <p:txBody>
          <a:bodyPr wrap="none" lIns="91440" tIns="45720" rIns="91440" bIns="45720" anchor="t">
            <a:spAutoFit/>
          </a:bodyPr>
          <a:lstStyle/>
          <a:p>
            <a:endParaRPr lang="en-IN" sz="3200" b="1" u="sng" kern="0" spc="300">
              <a:effectLst>
                <a:outerShdw blurRad="38100" dist="38100" dir="2700000" algn="tl">
                  <a:srgbClr val="000000">
                    <a:alpha val="43137"/>
                  </a:srgbClr>
                </a:outerShdw>
              </a:effectLst>
              <a:uFill>
                <a:solidFill>
                  <a:srgbClr val="000000"/>
                </a:solidFill>
              </a:uFill>
              <a:latin typeface="Times New Roman"/>
              <a:cs typeface="Times New Roman"/>
            </a:endParaRPr>
          </a:p>
        </p:txBody>
      </p:sp>
      <p:sp>
        <p:nvSpPr>
          <p:cNvPr id="3" name="TextBox 2">
            <a:extLst>
              <a:ext uri="{FF2B5EF4-FFF2-40B4-BE49-F238E27FC236}">
                <a16:creationId xmlns:a16="http://schemas.microsoft.com/office/drawing/2014/main" xmlns="" id="{492DC014-FD15-4A69-8B18-833B36C5D9A4}"/>
              </a:ext>
            </a:extLst>
          </p:cNvPr>
          <p:cNvSpPr txBox="1"/>
          <p:nvPr/>
        </p:nvSpPr>
        <p:spPr>
          <a:xfrm>
            <a:off x="1419497" y="1290626"/>
            <a:ext cx="10620101"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3000" b="1" u="sng" ker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Using </a:t>
            </a:r>
            <a:r>
              <a:rPr lang="en-IN" sz="3000" b="1" u="sng" kern="0" smtClea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rPr>
              <a:t>MATLAB</a:t>
            </a:r>
            <a:endParaRPr lang="en-US" sz="3000" smtClean="0">
              <a:latin typeface="Times New Roman" panose="02020603050405020304" pitchFamily="18" charset="0"/>
              <a:cs typeface="Times New Roman" panose="02020603050405020304" pitchFamily="18" charset="0"/>
            </a:endParaRPr>
          </a:p>
          <a:p>
            <a:pPr algn="just"/>
            <a:r>
              <a:rPr lang="en-US" sz="2800" smtClean="0">
                <a:latin typeface="Times New Roman" panose="02020603050405020304" pitchFamily="18" charset="0"/>
                <a:cs typeface="Times New Roman" panose="02020603050405020304" pitchFamily="18" charset="0"/>
              </a:rPr>
              <a:t>To</a:t>
            </a:r>
            <a:r>
              <a:rPr lang="en-US" sz="2800">
                <a:latin typeface="Times New Roman" panose="02020603050405020304" pitchFamily="18" charset="0"/>
                <a:cs typeface="Times New Roman" panose="02020603050405020304" pitchFamily="18" charset="0"/>
              </a:rPr>
              <a:t> design and simulate the Optical Filter using ring resonator by correspondingly varying the various input parameters like :-</a:t>
            </a:r>
          </a:p>
          <a:p>
            <a:pPr algn="just"/>
            <a:endParaRPr lang="en-US" sz="280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EF62B16D-E7C4-4955-892D-ABA30CDCA743}"/>
                  </a:ext>
                </a:extLst>
              </p:cNvPr>
              <p:cNvSpPr txBox="1"/>
              <p:nvPr/>
            </p:nvSpPr>
            <p:spPr>
              <a:xfrm>
                <a:off x="1419497" y="2560320"/>
                <a:ext cx="9329017" cy="3507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mj-lt"/>
                  <a:buAutoNum type="arabicPeriod"/>
                </a:pPr>
                <a:r>
                  <a:rPr lang="en-US" sz="2400" smtClean="0">
                    <a:latin typeface="Times New Roman" panose="02020603050405020304" pitchFamily="18" charset="0"/>
                    <a:cs typeface="Times New Roman" panose="02020603050405020304" pitchFamily="18" charset="0"/>
                  </a:rPr>
                  <a:t>Self coupling coefficient(t) </a:t>
                </a:r>
              </a:p>
              <a:p>
                <a:pPr marL="457200" indent="-457200" algn="just">
                  <a:buFont typeface="+mj-lt"/>
                  <a:buAutoNum type="arabicPeriod"/>
                </a:pPr>
                <a:r>
                  <a:rPr lang="en-US" sz="2400">
                    <a:latin typeface="Times New Roman" panose="02020603050405020304" pitchFamily="18" charset="0"/>
                    <a:cs typeface="Times New Roman" panose="02020603050405020304" pitchFamily="18" charset="0"/>
                  </a:rPr>
                  <a:t>Effective Index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400">
                    <a:latin typeface="Times New Roman" panose="02020603050405020304" pitchFamily="18" charset="0"/>
                    <a:cs typeface="Times New Roman" panose="02020603050405020304" pitchFamily="18" charset="0"/>
                  </a:rPr>
                  <a:t>Loss Coefficient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sz="2400">
                    <a:latin typeface="Times New Roman" panose="02020603050405020304" pitchFamily="18" charset="0"/>
                    <a:cs typeface="Times New Roman" panose="02020603050405020304" pitchFamily="18" charset="0"/>
                  </a:rPr>
                  <a:t>Radius of the Ring (r)</a:t>
                </a:r>
              </a:p>
              <a:p>
                <a:pPr marL="457200" indent="-457200">
                  <a:buFont typeface="+mj-lt"/>
                  <a:buAutoNum type="arabicPeriod"/>
                </a:pPr>
                <a:endParaRPr lang="en-US" sz="24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To </a:t>
                </a:r>
                <a:r>
                  <a:rPr lang="en-US" sz="2800" smtClean="0">
                    <a:latin typeface="Times New Roman" panose="02020603050405020304" pitchFamily="18" charset="0"/>
                    <a:cs typeface="Times New Roman" panose="02020603050405020304" pitchFamily="18" charset="0"/>
                  </a:rPr>
                  <a:t>obtain: Output</a:t>
                </a:r>
                <a:r>
                  <a:rPr lang="en-US" sz="2800">
                    <a:latin typeface="Times New Roman" panose="02020603050405020304" pitchFamily="18" charset="0"/>
                    <a:cs typeface="Times New Roman" panose="02020603050405020304" pitchFamily="18" charset="0"/>
                  </a:rPr>
                  <a:t> parameters like </a:t>
                </a:r>
                <a:r>
                  <a:rPr lang="en-US" sz="2800" smtClean="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Resonant </a:t>
                </a:r>
                <a:r>
                  <a:rPr lang="en-US" sz="2400" smtClean="0">
                    <a:latin typeface="Times New Roman" panose="02020603050405020304" pitchFamily="18" charset="0"/>
                    <a:cs typeface="Times New Roman" panose="02020603050405020304" pitchFamily="18" charset="0"/>
                  </a:rPr>
                  <a:t>Wavelength(</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1" i="1" smtClean="0">
                            <a:latin typeface="Cambria Math" panose="02040503050406030204" pitchFamily="18" charset="0"/>
                            <a:cs typeface="Times New Roman" panose="02020603050405020304" pitchFamily="18" charset="0"/>
                          </a:rPr>
                          <m:t>𝝀</m:t>
                        </m:r>
                      </m:e>
                      <m:sub>
                        <m:r>
                          <a:rPr lang="en-US" sz="2400" b="0" i="1" smtClean="0">
                            <a:latin typeface="Cambria Math" panose="02040503050406030204" pitchFamily="18" charset="0"/>
                            <a:cs typeface="Times New Roman" panose="02020603050405020304" pitchFamily="18" charset="0"/>
                          </a:rPr>
                          <m:t>𝑟</m:t>
                        </m:r>
                      </m:sub>
                    </m:sSub>
                  </m:oMath>
                </a14:m>
                <a:r>
                  <a:rPr lang="en-US" sz="2400" smtClean="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3-db Wavelength(</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𝝀</m:t>
                        </m:r>
                      </m:e>
                      <m:sub>
                        <m:r>
                          <a:rPr lang="en-US" sz="2400" b="0" i="1" smtClean="0">
                            <a:latin typeface="Cambria Math" panose="02040503050406030204" pitchFamily="18" charset="0"/>
                            <a:cs typeface="Times New Roman" panose="02020603050405020304" pitchFamily="18" charset="0"/>
                          </a:rPr>
                          <m:t>3 </m:t>
                        </m:r>
                        <m:r>
                          <a:rPr lang="en-US" sz="2400" b="0" i="1" smtClean="0">
                            <a:latin typeface="Cambria Math" panose="02040503050406030204" pitchFamily="18" charset="0"/>
                            <a:cs typeface="Times New Roman" panose="02020603050405020304" pitchFamily="18" charset="0"/>
                          </a:rPr>
                          <m:t>𝑑𝑏</m:t>
                        </m:r>
                      </m:sub>
                    </m:sSub>
                  </m:oMath>
                </a14:m>
                <a:r>
                  <a:rPr lang="en-US" sz="240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a:latin typeface="Times New Roman" panose="02020603050405020304" pitchFamily="18" charset="0"/>
                    <a:cs typeface="Times New Roman" panose="02020603050405020304" pitchFamily="18" charset="0"/>
                  </a:rPr>
                  <a:t>Free Spectral Range(FSR)</a:t>
                </a:r>
              </a:p>
            </p:txBody>
          </p:sp>
        </mc:Choice>
        <mc:Fallback xmlns="">
          <p:sp>
            <p:nvSpPr>
              <p:cNvPr id="6" name="TextBox 5">
                <a:extLst>
                  <a:ext uri="{FF2B5EF4-FFF2-40B4-BE49-F238E27FC236}">
                    <a16:creationId xmlns:a16="http://schemas.microsoft.com/office/drawing/2014/main" xmlns="" xmlns:a14="http://schemas.microsoft.com/office/drawing/2010/main" id="{EF62B16D-E7C4-4955-892D-ABA30CDCA743}"/>
                  </a:ext>
                </a:extLst>
              </p:cNvPr>
              <p:cNvSpPr txBox="1">
                <a:spLocks noRot="1" noChangeAspect="1" noMove="1" noResize="1" noEditPoints="1" noAdjustHandles="1" noChangeArrowheads="1" noChangeShapeType="1" noTextEdit="1"/>
              </p:cNvSpPr>
              <p:nvPr/>
            </p:nvSpPr>
            <p:spPr>
              <a:xfrm>
                <a:off x="1419497" y="2560320"/>
                <a:ext cx="9329017" cy="3507499"/>
              </a:xfrm>
              <a:prstGeom prst="rect">
                <a:avLst/>
              </a:prstGeom>
              <a:blipFill rotWithShape="0">
                <a:blip r:embed="rId2"/>
                <a:stretch>
                  <a:fillRect l="-1373" t="-1391" b="-31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98A6277-6C87-4107-BFD4-0FB3C08F0941}" type="slidenum">
              <a:rPr lang="en-IN" smtClean="0"/>
              <a:pPr/>
              <a:t>4</a:t>
            </a:fld>
            <a:endParaRPr lang="en-IN"/>
          </a:p>
        </p:txBody>
      </p:sp>
    </p:spTree>
    <p:extLst>
      <p:ext uri="{BB962C8B-B14F-4D97-AF65-F5344CB8AC3E}">
        <p14:creationId xmlns:p14="http://schemas.microsoft.com/office/powerpoint/2010/main" val="13500075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612" y="371527"/>
            <a:ext cx="10569388" cy="1197634"/>
          </a:xfrm>
        </p:spPr>
        <p:txBody>
          <a:bodyPr>
            <a:noAutofit/>
          </a:bodyPr>
          <a:lstStyle/>
          <a:p>
            <a:pPr algn="just"/>
            <a:r>
              <a:rPr lang="en-US" sz="4000" u="sng">
                <a:latin typeface="Times New Roman" panose="02020603050405020304" pitchFamily="18" charset="0"/>
                <a:cs typeface="Times New Roman" panose="02020603050405020304" pitchFamily="18" charset="0"/>
              </a:rPr>
              <a:t>Output Obtained after taking </a:t>
            </a:r>
            <a:r>
              <a:rPr lang="en-US" sz="4000" u="sng" smtClean="0">
                <a:latin typeface="Times New Roman" panose="02020603050405020304" pitchFamily="18" charset="0"/>
                <a:cs typeface="Times New Roman" panose="02020603050405020304" pitchFamily="18" charset="0"/>
              </a:rPr>
              <a:t>different </a:t>
            </a:r>
            <a:r>
              <a:rPr lang="en-US" sz="4000" u="sng" smtClean="0">
                <a:solidFill>
                  <a:schemeClr val="tx1"/>
                </a:solidFill>
                <a:latin typeface="Times New Roman" panose="02020603050405020304" pitchFamily="18" charset="0"/>
                <a:cs typeface="Times New Roman" panose="02020603050405020304" pitchFamily="18" charset="0"/>
              </a:rPr>
              <a:t>Gap </a:t>
            </a:r>
            <a:r>
              <a:rPr lang="en-US" sz="4000" u="sng">
                <a:solidFill>
                  <a:schemeClr val="tx1"/>
                </a:solidFill>
                <a:latin typeface="Times New Roman" panose="02020603050405020304" pitchFamily="18" charset="0"/>
                <a:cs typeface="Times New Roman" panose="02020603050405020304" pitchFamily="18" charset="0"/>
              </a:rPr>
              <a:t>between waveguide </a:t>
            </a:r>
            <a:r>
              <a:rPr lang="en-US" sz="4000" u="sng">
                <a:latin typeface="Times New Roman" panose="02020603050405020304" pitchFamily="18" charset="0"/>
                <a:cs typeface="Times New Roman" panose="02020603050405020304" pitchFamily="18" charset="0"/>
              </a:rPr>
              <a:t>of Ring Resonator:-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612" y="1733006"/>
            <a:ext cx="10038165" cy="4345577"/>
          </a:xfrm>
        </p:spPr>
      </p:pic>
      <p:sp>
        <p:nvSpPr>
          <p:cNvPr id="4" name="Slide Number Placeholder 3"/>
          <p:cNvSpPr>
            <a:spLocks noGrp="1"/>
          </p:cNvSpPr>
          <p:nvPr>
            <p:ph type="sldNum" sz="quarter" idx="12"/>
          </p:nvPr>
        </p:nvSpPr>
        <p:spPr/>
        <p:txBody>
          <a:bodyPr/>
          <a:lstStyle/>
          <a:p>
            <a:fld id="{A98A6277-6C87-4107-BFD4-0FB3C08F0941}" type="slidenum">
              <a:rPr lang="en-IN" smtClean="0"/>
              <a:pPr/>
              <a:t>40</a:t>
            </a:fld>
            <a:endParaRPr lang="en-IN"/>
          </a:p>
        </p:txBody>
      </p:sp>
      <p:sp>
        <p:nvSpPr>
          <p:cNvPr id="3" name="TextBox 2"/>
          <p:cNvSpPr txBox="1"/>
          <p:nvPr/>
        </p:nvSpPr>
        <p:spPr>
          <a:xfrm>
            <a:off x="2786743" y="6244046"/>
            <a:ext cx="7959635" cy="338554"/>
          </a:xfrm>
          <a:prstGeom prst="rect">
            <a:avLst/>
          </a:prstGeom>
          <a:noFill/>
        </p:spPr>
        <p:txBody>
          <a:bodyPr wrap="square" rtlCol="0">
            <a:spAutoFit/>
          </a:bodyPr>
          <a:lstStyle/>
          <a:p>
            <a:r>
              <a:rPr lang="en-US" sz="1600" smtClean="0">
                <a:latin typeface="Times New Roman" panose="02020603050405020304" pitchFamily="18" charset="0"/>
                <a:cs typeface="Times New Roman" panose="02020603050405020304" pitchFamily="18" charset="0"/>
              </a:rPr>
              <a:t>                           Figure 39: Graph Between Lambda(microns) Vs P_through</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1179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98A6277-6C87-4107-BFD4-0FB3C08F0941}" type="slidenum">
              <a:rPr lang="en-IN" smtClean="0"/>
              <a:pPr/>
              <a:t>41</a:t>
            </a:fld>
            <a:endParaRPr lang="en-I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5696" y="1053738"/>
            <a:ext cx="2372829" cy="1193074"/>
          </a:xfrm>
          <a:prstGeom prst="rect">
            <a:avLst/>
          </a:prstGeom>
        </p:spPr>
      </p:pic>
      <p:sp>
        <p:nvSpPr>
          <p:cNvPr id="7" name="TextBox 6"/>
          <p:cNvSpPr txBox="1"/>
          <p:nvPr/>
        </p:nvSpPr>
        <p:spPr>
          <a:xfrm>
            <a:off x="1724298" y="679269"/>
            <a:ext cx="8961120" cy="954107"/>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Free Spectral Range  (FSR) Vs Gap between waveguide and ring resonator</a:t>
            </a:r>
            <a:r>
              <a:rPr lang="en-US" b="1" u="sng">
                <a:solidFill>
                  <a:schemeClr val="bg1"/>
                </a:solidFill>
                <a:latin typeface="Times New Roman" panose="02020603050405020304" pitchFamily="18" charset="0"/>
                <a:cs typeface="Times New Roman" panose="02020603050405020304" pitchFamily="18" charset="0"/>
              </a:rPr>
              <a:t/>
            </a:r>
            <a:br>
              <a:rPr lang="en-US" b="1" u="sng">
                <a:solidFill>
                  <a:schemeClr val="bg1"/>
                </a:solidFill>
                <a:latin typeface="Times New Roman" panose="02020603050405020304" pitchFamily="18" charset="0"/>
                <a:cs typeface="Times New Roman" panose="02020603050405020304" pitchFamily="18" charset="0"/>
              </a:rPr>
            </a:br>
            <a:r>
              <a:rPr lang="en-US" b="1" u="sng">
                <a:latin typeface="Times New Roman" panose="02020603050405020304" pitchFamily="18" charset="0"/>
                <a:cs typeface="Times New Roman" panose="02020603050405020304" pitchFamily="18" charset="0"/>
              </a:rPr>
              <a:t> </a:t>
            </a:r>
            <a:br>
              <a:rPr lang="en-US" b="1" u="sng">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
        <p:nvSpPr>
          <p:cNvPr id="9" name="TextBox 8"/>
          <p:cNvSpPr txBox="1"/>
          <p:nvPr/>
        </p:nvSpPr>
        <p:spPr>
          <a:xfrm>
            <a:off x="1724299" y="1152908"/>
            <a:ext cx="7201988" cy="923330"/>
          </a:xfrm>
          <a:prstGeom prst="rect">
            <a:avLst/>
          </a:prstGeom>
          <a:noFill/>
        </p:spPr>
        <p:txBody>
          <a:bodyPr wrap="square" rtlCol="0">
            <a:spAutoFit/>
          </a:bodyPr>
          <a:lstStyle/>
          <a:p>
            <a:pPr algn="just"/>
            <a:endParaRPr lang="en-US" smtClean="0">
              <a:latin typeface="Times New Roman" panose="02020603050405020304" pitchFamily="18" charset="0"/>
              <a:cs typeface="Times New Roman" panose="02020603050405020304" pitchFamily="18" charset="0"/>
            </a:endParaRPr>
          </a:p>
          <a:p>
            <a:pPr algn="just"/>
            <a:r>
              <a:rPr lang="en-US" smtClean="0">
                <a:latin typeface="Times New Roman" panose="02020603050405020304" pitchFamily="18" charset="0"/>
                <a:cs typeface="Times New Roman" panose="02020603050405020304" pitchFamily="18" charset="0"/>
              </a:rPr>
              <a:t>When </a:t>
            </a:r>
            <a:r>
              <a:rPr lang="en-US">
                <a:latin typeface="Times New Roman" panose="02020603050405020304" pitchFamily="18" charset="0"/>
                <a:cs typeface="Times New Roman" panose="02020603050405020304" pitchFamily="18" charset="0"/>
              </a:rPr>
              <a:t>we increase Gap between waveguide and ring resonator of ring resonator then FSR is decreasing.</a:t>
            </a:r>
            <a:endParaRPr lang="en-IN">
              <a:latin typeface="Times New Roman" panose="02020603050405020304" pitchFamily="18" charset="0"/>
              <a:cs typeface="Times New Roman" panose="02020603050405020304" pitchFamily="18" charset="0"/>
            </a:endParaRPr>
          </a:p>
        </p:txBody>
      </p:sp>
      <p:sp>
        <p:nvSpPr>
          <p:cNvPr id="10" name="TextBox 9"/>
          <p:cNvSpPr txBox="1"/>
          <p:nvPr/>
        </p:nvSpPr>
        <p:spPr>
          <a:xfrm>
            <a:off x="1724299" y="2611118"/>
            <a:ext cx="7201988" cy="923330"/>
          </a:xfrm>
          <a:prstGeom prst="rect">
            <a:avLst/>
          </a:prstGeom>
          <a:noFill/>
        </p:spPr>
        <p:txBody>
          <a:bodyPr wrap="square" rtlCol="0">
            <a:spAutoFit/>
          </a:bodyPr>
          <a:lstStyle/>
          <a:p>
            <a:endParaRPr lang="en-US" u="sng" smtClean="0">
              <a:latin typeface="Times New Roman" panose="02020603050405020304" pitchFamily="18" charset="0"/>
              <a:cs typeface="Times New Roman" panose="02020603050405020304" pitchFamily="18" charset="0"/>
            </a:endParaRPr>
          </a:p>
          <a:p>
            <a:r>
              <a:rPr lang="en-US" b="1" u="sng" smtClean="0">
                <a:latin typeface="Times New Roman" panose="02020603050405020304" pitchFamily="18" charset="0"/>
                <a:cs typeface="Times New Roman" panose="02020603050405020304" pitchFamily="18" charset="0"/>
              </a:rPr>
              <a:t>Full </a:t>
            </a:r>
            <a:r>
              <a:rPr lang="en-US" b="1" u="sng">
                <a:latin typeface="Times New Roman" panose="02020603050405020304" pitchFamily="18" charset="0"/>
                <a:cs typeface="Times New Roman" panose="02020603050405020304" pitchFamily="18" charset="0"/>
              </a:rPr>
              <a:t>width at half maximum (FWHM) Vs Gap between waveguide and ring resonator</a:t>
            </a:r>
            <a:endParaRPr lang="en-US" b="1"/>
          </a:p>
        </p:txBody>
      </p:sp>
      <p:sp>
        <p:nvSpPr>
          <p:cNvPr id="11" name="TextBox 10"/>
          <p:cNvSpPr txBox="1"/>
          <p:nvPr/>
        </p:nvSpPr>
        <p:spPr>
          <a:xfrm>
            <a:off x="1724299" y="3572632"/>
            <a:ext cx="7332616" cy="923330"/>
          </a:xfrm>
          <a:prstGeom prst="rect">
            <a:avLst/>
          </a:prstGeom>
          <a:noFill/>
        </p:spPr>
        <p:txBody>
          <a:bodyPr wrap="square" rtlCol="0">
            <a:spAutoFit/>
          </a:bodyPr>
          <a:lstStyle/>
          <a:p>
            <a:pPr algn="just"/>
            <a:r>
              <a:rPr lang="en-US" smtClean="0">
                <a:latin typeface="Times New Roman" panose="02020603050405020304" pitchFamily="18" charset="0"/>
                <a:cs typeface="Times New Roman" panose="02020603050405020304" pitchFamily="18" charset="0"/>
              </a:rPr>
              <a:t>When </a:t>
            </a:r>
            <a:r>
              <a:rPr lang="en-US">
                <a:latin typeface="Times New Roman" panose="02020603050405020304" pitchFamily="18" charset="0"/>
                <a:cs typeface="Times New Roman" panose="02020603050405020304" pitchFamily="18" charset="0"/>
              </a:rPr>
              <a:t>we increase Gap between waveguide and ring resonator of ring resonator then FWHM is first decreasing and then increasing after certain point.</a:t>
            </a:r>
            <a:endParaRPr lang="en-IN">
              <a:latin typeface="Times New Roman" panose="02020603050405020304" pitchFamily="18" charset="0"/>
              <a:cs typeface="Times New Roman" panose="02020603050405020304" pitchFamily="18" charset="0"/>
            </a:endParaRPr>
          </a:p>
        </p:txBody>
      </p:sp>
      <p:sp>
        <p:nvSpPr>
          <p:cNvPr id="13" name="TextBox 12"/>
          <p:cNvSpPr txBox="1"/>
          <p:nvPr/>
        </p:nvSpPr>
        <p:spPr>
          <a:xfrm>
            <a:off x="1724298" y="4581151"/>
            <a:ext cx="6583679" cy="923330"/>
          </a:xfrm>
          <a:prstGeom prst="rect">
            <a:avLst/>
          </a:prstGeom>
          <a:noFill/>
        </p:spPr>
        <p:txBody>
          <a:bodyPr wrap="square" rtlCol="0">
            <a:spAutoFit/>
          </a:bodyPr>
          <a:lstStyle/>
          <a:p>
            <a:endParaRPr lang="en-US" u="sng" smtClean="0">
              <a:latin typeface="Times New Roman" panose="02020603050405020304" pitchFamily="18" charset="0"/>
              <a:cs typeface="Times New Roman" panose="02020603050405020304" pitchFamily="18" charset="0"/>
            </a:endParaRPr>
          </a:p>
          <a:p>
            <a:r>
              <a:rPr lang="en-US" b="1" u="sng" smtClean="0">
                <a:latin typeface="Times New Roman" panose="02020603050405020304" pitchFamily="18" charset="0"/>
                <a:cs typeface="Times New Roman" panose="02020603050405020304" pitchFamily="18" charset="0"/>
              </a:rPr>
              <a:t>Extinction </a:t>
            </a:r>
            <a:r>
              <a:rPr lang="en-US" b="1" u="sng">
                <a:latin typeface="Times New Roman" panose="02020603050405020304" pitchFamily="18" charset="0"/>
                <a:cs typeface="Times New Roman" panose="02020603050405020304" pitchFamily="18" charset="0"/>
              </a:rPr>
              <a:t>ratio (ER) Vs Gap between waveguide and ring resonator</a:t>
            </a:r>
            <a:endParaRPr lang="en-US" b="1"/>
          </a:p>
        </p:txBody>
      </p:sp>
      <p:sp>
        <p:nvSpPr>
          <p:cNvPr id="14" name="TextBox 13"/>
          <p:cNvSpPr txBox="1"/>
          <p:nvPr/>
        </p:nvSpPr>
        <p:spPr>
          <a:xfrm>
            <a:off x="1724298" y="5504481"/>
            <a:ext cx="7001691" cy="646331"/>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When we increase Gap between waveguide and ring resonator  then ER is decreasing.</a:t>
            </a:r>
            <a:endParaRPr lang="en-IN">
              <a:latin typeface="Times New Roman" panose="02020603050405020304" pitchFamily="18" charset="0"/>
              <a:cs typeface="Times New Roman" panose="02020603050405020304" pitchFamily="18" charset="0"/>
            </a:endParaRPr>
          </a:p>
        </p:txBody>
      </p:sp>
      <p:pic>
        <p:nvPicPr>
          <p:cNvPr id="15" name="Content Placeholder 7">
            <a:extLst>
              <a:ext uri="{FF2B5EF4-FFF2-40B4-BE49-F238E27FC236}">
                <a16:creationId xmlns:a16="http://schemas.microsoft.com/office/drawing/2014/main" xmlns="" id="{BC9737BF-A0F4-07CA-BD61-F4145863B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5697" y="4902925"/>
            <a:ext cx="2477332" cy="1247887"/>
          </a:xfrm>
          <a:prstGeom prst="rect">
            <a:avLst/>
          </a:prstGeom>
        </p:spPr>
      </p:pic>
      <p:pic>
        <p:nvPicPr>
          <p:cNvPr id="19" name="Picture 18"/>
          <p:cNvPicPr>
            <a:picLocks noChangeAspect="1"/>
          </p:cNvPicPr>
          <p:nvPr/>
        </p:nvPicPr>
        <p:blipFill>
          <a:blip r:embed="rId4"/>
          <a:stretch>
            <a:fillRect/>
          </a:stretch>
        </p:blipFill>
        <p:spPr>
          <a:xfrm>
            <a:off x="9235697" y="2987040"/>
            <a:ext cx="2372827" cy="1175657"/>
          </a:xfrm>
          <a:prstGeom prst="rect">
            <a:avLst/>
          </a:prstGeom>
        </p:spPr>
      </p:pic>
      <p:sp>
        <p:nvSpPr>
          <p:cNvPr id="23" name="TextBox 22"/>
          <p:cNvSpPr txBox="1"/>
          <p:nvPr/>
        </p:nvSpPr>
        <p:spPr>
          <a:xfrm>
            <a:off x="9235696" y="2246812"/>
            <a:ext cx="2372828" cy="584775"/>
          </a:xfrm>
          <a:prstGeom prst="rect">
            <a:avLst/>
          </a:prstGeom>
          <a:noFill/>
        </p:spPr>
        <p:txBody>
          <a:bodyPr wrap="square" rtlCol="0">
            <a:spAutoFit/>
          </a:bodyPr>
          <a:lstStyle/>
          <a:p>
            <a:r>
              <a:rPr lang="en-US" sz="1600" smtClean="0">
                <a:latin typeface="Times New Roman" panose="02020603050405020304" pitchFamily="18" charset="0"/>
                <a:cs typeface="Times New Roman" panose="02020603050405020304" pitchFamily="18" charset="0"/>
              </a:rPr>
              <a:t>Figure 40: FSR Vs Gap Graph</a:t>
            </a:r>
            <a:endParaRPr lang="en-US" sz="1600">
              <a:latin typeface="Times New Roman" panose="02020603050405020304" pitchFamily="18" charset="0"/>
              <a:cs typeface="Times New Roman" panose="02020603050405020304" pitchFamily="18" charset="0"/>
            </a:endParaRPr>
          </a:p>
        </p:txBody>
      </p:sp>
      <p:sp>
        <p:nvSpPr>
          <p:cNvPr id="24" name="TextBox 23"/>
          <p:cNvSpPr txBox="1"/>
          <p:nvPr/>
        </p:nvSpPr>
        <p:spPr>
          <a:xfrm>
            <a:off x="9235696" y="4241074"/>
            <a:ext cx="2372828" cy="584775"/>
          </a:xfrm>
          <a:prstGeom prst="rect">
            <a:avLst/>
          </a:prstGeom>
          <a:noFill/>
        </p:spPr>
        <p:txBody>
          <a:bodyPr wrap="square" rtlCol="0">
            <a:spAutoFit/>
          </a:bodyPr>
          <a:lstStyle/>
          <a:p>
            <a:r>
              <a:rPr lang="en-US" sz="1600" smtClean="0">
                <a:latin typeface="Times New Roman" panose="02020603050405020304" pitchFamily="18" charset="0"/>
                <a:cs typeface="Times New Roman" panose="02020603050405020304" pitchFamily="18" charset="0"/>
              </a:rPr>
              <a:t>Figure 41:  FWHM vs Gap Graph</a:t>
            </a:r>
            <a:endParaRPr lang="en-US" sz="1600">
              <a:latin typeface="Times New Roman" panose="02020603050405020304" pitchFamily="18" charset="0"/>
              <a:cs typeface="Times New Roman" panose="02020603050405020304" pitchFamily="18" charset="0"/>
            </a:endParaRPr>
          </a:p>
        </p:txBody>
      </p:sp>
      <p:sp>
        <p:nvSpPr>
          <p:cNvPr id="25" name="TextBox 24"/>
          <p:cNvSpPr txBox="1"/>
          <p:nvPr/>
        </p:nvSpPr>
        <p:spPr>
          <a:xfrm>
            <a:off x="9235696" y="6150812"/>
            <a:ext cx="2477333" cy="646331"/>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Figure 42:  ER </a:t>
            </a:r>
            <a:r>
              <a:rPr lang="en-US">
                <a:latin typeface="Times New Roman" panose="02020603050405020304" pitchFamily="18" charset="0"/>
                <a:cs typeface="Times New Roman" panose="02020603050405020304" pitchFamily="18" charset="0"/>
              </a:rPr>
              <a:t>vs Gap Graph</a:t>
            </a:r>
          </a:p>
        </p:txBody>
      </p:sp>
    </p:spTree>
    <p:extLst>
      <p:ext uri="{BB962C8B-B14F-4D97-AF65-F5344CB8AC3E}">
        <p14:creationId xmlns:p14="http://schemas.microsoft.com/office/powerpoint/2010/main" val="2297184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4BA864-C452-405C-B0EC-1B993312440B}"/>
              </a:ext>
            </a:extLst>
          </p:cNvPr>
          <p:cNvSpPr>
            <a:spLocks noGrp="1"/>
          </p:cNvSpPr>
          <p:nvPr>
            <p:ph idx="1"/>
          </p:nvPr>
        </p:nvSpPr>
        <p:spPr>
          <a:xfrm>
            <a:off x="1492370" y="1840537"/>
            <a:ext cx="9911751" cy="4913945"/>
          </a:xfrm>
        </p:spPr>
        <p:txBody>
          <a:bodyPr>
            <a:normAutofit/>
          </a:bodyPr>
          <a:lstStyle/>
          <a:p>
            <a:pPr algn="just"/>
            <a:r>
              <a:rPr lang="en-IN" sz="2400" smtClea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used </a:t>
            </a:r>
            <a:r>
              <a:rPr lang="en-IN" sz="2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as filter where one can transmit or receives particular frequency or range of frequency.</a:t>
            </a:r>
          </a:p>
          <a:p>
            <a:pPr algn="just"/>
            <a:r>
              <a:rPr lang="en-IN" sz="2400" smtClean="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temperature </a:t>
            </a:r>
            <a:r>
              <a:rPr lang="en-I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sensitive devices.</a:t>
            </a:r>
          </a:p>
          <a:p>
            <a:pPr algn="just"/>
            <a:r>
              <a:rPr lang="en-IN" sz="2400" smtClean="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Used in medical </a:t>
            </a:r>
            <a:r>
              <a:rPr lang="en-IN" sz="24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sciences like to detect cancer cells in the body , different blood samples.</a:t>
            </a:r>
          </a:p>
          <a:p>
            <a:pPr algn="just"/>
            <a:r>
              <a:rPr lang="en-IN" sz="2400" smtClea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used </a:t>
            </a:r>
            <a:r>
              <a:rPr lang="en-IN" sz="2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as multiplexer and </a:t>
            </a:r>
            <a:r>
              <a:rPr lang="en-IN" sz="240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demultiplexer</a:t>
            </a:r>
            <a:r>
              <a:rPr lang="en-IN" sz="2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in communication system.</a:t>
            </a:r>
          </a:p>
          <a:p>
            <a:pPr algn="just"/>
            <a:r>
              <a:rPr lang="en-US" sz="2400" smtClean="0">
                <a:latin typeface="Times New Roman" panose="02020603050405020304" pitchFamily="18" charset="0"/>
                <a:cs typeface="Times New Roman" panose="02020603050405020304" pitchFamily="18" charset="0"/>
              </a:rPr>
              <a:t>useful </a:t>
            </a:r>
            <a:r>
              <a:rPr lang="en-US" sz="2400">
                <a:latin typeface="Times New Roman" panose="02020603050405020304" pitchFamily="18" charset="0"/>
                <a:cs typeface="Times New Roman" panose="02020603050405020304" pitchFamily="18" charset="0"/>
              </a:rPr>
              <a:t>as single photon sources for quantum information experiments</a:t>
            </a:r>
            <a:r>
              <a:rPr lang="en-US" sz="2400" smtClean="0">
                <a:latin typeface="Times New Roman" panose="02020603050405020304" pitchFamily="18" charset="0"/>
                <a:cs typeface="Times New Roman" panose="02020603050405020304" pitchFamily="18" charset="0"/>
              </a:rPr>
              <a:t>.</a:t>
            </a:r>
          </a:p>
          <a:p>
            <a:pPr algn="just"/>
            <a:r>
              <a:rPr lang="en-IN" sz="240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Biological sensors as a bio analytic tools.</a:t>
            </a:r>
            <a:endParaRPr lang="en-IN" sz="24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1749101" y="441849"/>
            <a:ext cx="4194161" cy="923330"/>
          </a:xfrm>
          <a:prstGeom prst="rect">
            <a:avLst/>
          </a:prstGeom>
          <a:noFill/>
        </p:spPr>
        <p:txBody>
          <a:bodyPr wrap="none" lIns="91440" tIns="45720" rIns="91440" bIns="45720">
            <a:spAutoFit/>
          </a:bodyPr>
          <a:lstStyle/>
          <a:p>
            <a:pPr algn="ctr"/>
            <a:r>
              <a:rPr lang="en-US" sz="4000"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APPLICATIONS</a:t>
            </a:r>
            <a:r>
              <a:rPr lang="en-US" sz="5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2" name="Slide Number Placeholder 1"/>
          <p:cNvSpPr>
            <a:spLocks noGrp="1"/>
          </p:cNvSpPr>
          <p:nvPr>
            <p:ph type="sldNum" sz="quarter" idx="12"/>
          </p:nvPr>
        </p:nvSpPr>
        <p:spPr/>
        <p:txBody>
          <a:bodyPr/>
          <a:lstStyle/>
          <a:p>
            <a:fld id="{A98A6277-6C87-4107-BFD4-0FB3C08F0941}" type="slidenum">
              <a:rPr lang="en-IN" smtClean="0"/>
              <a:pPr/>
              <a:t>42</a:t>
            </a:fld>
            <a:endParaRPr lang="en-IN"/>
          </a:p>
        </p:txBody>
      </p:sp>
      <p:pic>
        <p:nvPicPr>
          <p:cNvPr id="6" name="Content Placeholder 3" descr="An external file that holds a picture, illustration, etc.&#10;Object name is JMSS-7-185-g001.jp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1326" y="5068389"/>
            <a:ext cx="3030583" cy="1611085"/>
          </a:xfrm>
          <a:prstGeom prst="rect">
            <a:avLst/>
          </a:prstGeom>
          <a:noFill/>
          <a:ln>
            <a:noFill/>
          </a:ln>
        </p:spPr>
      </p:pic>
    </p:spTree>
    <p:extLst>
      <p:ext uri="{BB962C8B-B14F-4D97-AF65-F5344CB8AC3E}">
        <p14:creationId xmlns:p14="http://schemas.microsoft.com/office/powerpoint/2010/main" val="82069774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1287" y="940527"/>
                <a:ext cx="9975319" cy="5669280"/>
              </a:xfrm>
            </p:spPr>
            <p:txBody>
              <a:bodyPr>
                <a:normAutofit fontScale="77500" lnSpcReduction="20000"/>
              </a:bodyPr>
              <a:lstStyle/>
              <a:p>
                <a:pPr marL="0" indent="0" algn="just">
                  <a:buNone/>
                </a:pPr>
                <a:endParaRPr lang="en-IN" sz="2400" smtClean="0">
                  <a:latin typeface="Times New Roman" panose="02020603050405020304" pitchFamily="18" charset="0"/>
                  <a:cs typeface="Times New Roman" panose="02020603050405020304" pitchFamily="18" charset="0"/>
                </a:endParaRPr>
              </a:p>
              <a:p>
                <a:pPr marL="0" indent="0" algn="just">
                  <a:buNone/>
                </a:pPr>
                <a:r>
                  <a:rPr lang="en-IN" sz="2400">
                    <a:latin typeface="Times New Roman" panose="02020603050405020304" pitchFamily="18" charset="0"/>
                    <a:cs typeface="Times New Roman" panose="02020603050405020304" pitchFamily="18" charset="0"/>
                  </a:rPr>
                  <a:t>Working of Optical Filter Using Ring Resonator in </a:t>
                </a:r>
                <a:r>
                  <a:rPr lang="en-IN" sz="2400" smtClean="0">
                    <a:latin typeface="Times New Roman" panose="02020603050405020304" pitchFamily="18" charset="0"/>
                    <a:cs typeface="Times New Roman" panose="02020603050405020304" pitchFamily="18" charset="0"/>
                  </a:rPr>
                  <a:t>Silicon-On-Insulator with the help of MATLAB</a:t>
                </a:r>
                <a:endParaRPr lang="en-IN" sz="2400">
                  <a:latin typeface="Times New Roman" panose="02020603050405020304" pitchFamily="18" charset="0"/>
                  <a:cs typeface="Times New Roman" panose="02020603050405020304" pitchFamily="18" charset="0"/>
                </a:endParaRPr>
              </a:p>
              <a:p>
                <a:pPr algn="just"/>
                <a:r>
                  <a:rPr lang="en-IN" sz="2400">
                    <a:latin typeface="Times New Roman" panose="02020603050405020304" pitchFamily="18" charset="0"/>
                    <a:cs typeface="Times New Roman" panose="02020603050405020304" pitchFamily="18" charset="0"/>
                  </a:rPr>
                  <a:t>Variation of Several Parameters like : </a:t>
                </a:r>
              </a:p>
              <a:p>
                <a:pPr marL="0" indent="0" algn="just">
                  <a:buNone/>
                </a:pPr>
                <a:r>
                  <a:rPr lang="en-US" sz="2400">
                    <a:latin typeface="Times New Roman" panose="02020603050405020304" pitchFamily="18" charset="0"/>
                    <a:cs typeface="Times New Roman" panose="02020603050405020304" pitchFamily="18" charset="0"/>
                  </a:rPr>
                  <a:t>       1. Self coupling coefficient(t) </a:t>
                </a:r>
              </a:p>
              <a:p>
                <a:pPr marL="0" indent="0" algn="just">
                  <a:buNone/>
                </a:pPr>
                <a:r>
                  <a:rPr lang="en-US" sz="2400">
                    <a:latin typeface="Times New Roman" panose="02020603050405020304" pitchFamily="18" charset="0"/>
                    <a:cs typeface="Times New Roman" panose="02020603050405020304" pitchFamily="18" charset="0"/>
                  </a:rPr>
                  <a:t>       2. Effective Index (</a:t>
                </a: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a:t>
                </a:r>
              </a:p>
              <a:p>
                <a:pPr marL="0" indent="0" algn="just">
                  <a:buNone/>
                </a:pPr>
                <a:r>
                  <a:rPr lang="en-US" sz="2400">
                    <a:latin typeface="Times New Roman" panose="02020603050405020304" pitchFamily="18" charset="0"/>
                    <a:cs typeface="Times New Roman" panose="02020603050405020304" pitchFamily="18" charset="0"/>
                  </a:rPr>
                  <a:t>       3. Loss Coefficient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a:latin typeface="Times New Roman" panose="02020603050405020304" pitchFamily="18" charset="0"/>
                    <a:cs typeface="Times New Roman" panose="02020603050405020304" pitchFamily="18" charset="0"/>
                  </a:rPr>
                  <a:t>) </a:t>
                </a:r>
              </a:p>
              <a:p>
                <a:pPr marL="0" indent="0" algn="just">
                  <a:buNone/>
                </a:pPr>
                <a:r>
                  <a:rPr lang="en-US" sz="2400">
                    <a:latin typeface="Times New Roman" panose="02020603050405020304" pitchFamily="18" charset="0"/>
                    <a:cs typeface="Times New Roman" panose="02020603050405020304" pitchFamily="18" charset="0"/>
                  </a:rPr>
                  <a:t>       4. Radius of the Ring (r)</a:t>
                </a:r>
              </a:p>
              <a:p>
                <a:pPr marL="0" indent="0" algn="just">
                  <a:buNone/>
                </a:pPr>
                <a:r>
                  <a:rPr lang="en-IN" sz="2400" smtClean="0">
                    <a:latin typeface="Times New Roman" panose="02020603050405020304" pitchFamily="18" charset="0"/>
                    <a:cs typeface="Times New Roman" panose="02020603050405020304" pitchFamily="18" charset="0"/>
                  </a:rPr>
                  <a:t>Working of Optical Filter Using Ring Resonator in Silicon-On-Insulator with the help of </a:t>
                </a:r>
                <a:r>
                  <a:rPr lang="en-US" sz="2400" smtClean="0">
                    <a:latin typeface="Times New Roman" panose="02020603050405020304" pitchFamily="18" charset="0"/>
                    <a:cs typeface="Times New Roman" panose="02020603050405020304" pitchFamily="18" charset="0"/>
                  </a:rPr>
                  <a:t>Lumerical Suite </a:t>
                </a:r>
                <a:r>
                  <a:rPr lang="en-IN" sz="2400" smtClean="0">
                    <a:latin typeface="Times New Roman" panose="02020603050405020304" pitchFamily="18" charset="0"/>
                    <a:cs typeface="Times New Roman" panose="02020603050405020304" pitchFamily="18" charset="0"/>
                  </a:rPr>
                  <a:t>.</a:t>
                </a:r>
              </a:p>
              <a:p>
                <a:pPr algn="just"/>
                <a:r>
                  <a:rPr lang="en-IN" sz="2400" smtClean="0">
                    <a:latin typeface="Times New Roman" panose="02020603050405020304" pitchFamily="18" charset="0"/>
                    <a:cs typeface="Times New Roman" panose="02020603050405020304" pitchFamily="18" charset="0"/>
                  </a:rPr>
                  <a:t>Variation </a:t>
                </a:r>
                <a:r>
                  <a:rPr lang="en-IN" sz="2400">
                    <a:latin typeface="Times New Roman" panose="02020603050405020304" pitchFamily="18" charset="0"/>
                    <a:cs typeface="Times New Roman" panose="02020603050405020304" pitchFamily="18" charset="0"/>
                  </a:rPr>
                  <a:t>of Several Parameters like : </a:t>
                </a:r>
                <a:endParaRPr lang="en-IN" sz="2400" smtClean="0">
                  <a:latin typeface="Times New Roman" panose="02020603050405020304" pitchFamily="18" charset="0"/>
                  <a:cs typeface="Times New Roman" panose="02020603050405020304" pitchFamily="18" charset="0"/>
                </a:endParaRPr>
              </a:p>
              <a:p>
                <a:pPr marL="1828800" lvl="3" indent="-457200" algn="just">
                  <a:buFont typeface="+mj-lt"/>
                  <a:buAutoNum type="arabicPeriod"/>
                </a:pPr>
                <a:r>
                  <a:rPr lang="en-US" sz="2400" smtClean="0">
                    <a:latin typeface="Times New Roman" panose="02020603050405020304" pitchFamily="18" charset="0"/>
                    <a:cs typeface="Times New Roman" panose="02020603050405020304" pitchFamily="18" charset="0"/>
                  </a:rPr>
                  <a:t>Radius </a:t>
                </a:r>
                <a:r>
                  <a:rPr lang="en-US" sz="2400">
                    <a:latin typeface="Times New Roman" panose="02020603050405020304" pitchFamily="18" charset="0"/>
                    <a:cs typeface="Times New Roman" panose="02020603050405020304" pitchFamily="18" charset="0"/>
                  </a:rPr>
                  <a:t>of the Ring </a:t>
                </a:r>
              </a:p>
              <a:p>
                <a:pPr marL="1828800" lvl="3" indent="-457200" algn="just">
                  <a:buFont typeface="+mj-lt"/>
                  <a:buAutoNum type="arabicPeriod"/>
                </a:pPr>
                <a:r>
                  <a:rPr lang="en-US" sz="2400" smtClean="0">
                    <a:latin typeface="Times New Roman" panose="02020603050405020304" pitchFamily="18" charset="0"/>
                    <a:cs typeface="Times New Roman" panose="02020603050405020304" pitchFamily="18" charset="0"/>
                  </a:rPr>
                  <a:t>Coupling </a:t>
                </a:r>
                <a:r>
                  <a:rPr lang="en-US" sz="2400">
                    <a:latin typeface="Times New Roman" panose="02020603050405020304" pitchFamily="18" charset="0"/>
                    <a:cs typeface="Times New Roman" panose="02020603050405020304" pitchFamily="18" charset="0"/>
                  </a:rPr>
                  <a:t>Length (</a:t>
                </a:r>
                <a:r>
                  <a:rPr lang="en-US" sz="2400" err="1" smtClean="0">
                    <a:latin typeface="Times New Roman" panose="02020603050405020304" pitchFamily="18" charset="0"/>
                    <a:cs typeface="Times New Roman" panose="02020603050405020304" pitchFamily="18" charset="0"/>
                  </a:rPr>
                  <a:t>Lc</a:t>
                </a:r>
                <a:r>
                  <a:rPr lang="en-US" sz="2400" smtClean="0">
                    <a:latin typeface="Times New Roman" panose="02020603050405020304" pitchFamily="18" charset="0"/>
                    <a:cs typeface="Times New Roman" panose="02020603050405020304" pitchFamily="18" charset="0"/>
                  </a:rPr>
                  <a:t>)</a:t>
                </a:r>
                <a:endParaRPr lang="en-US" sz="2400">
                  <a:latin typeface="Times New Roman" panose="02020603050405020304" pitchFamily="18" charset="0"/>
                  <a:cs typeface="Times New Roman" panose="02020603050405020304" pitchFamily="18" charset="0"/>
                </a:endParaRP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Gap between wave guide and ring </a:t>
                </a:r>
                <a:r>
                  <a:rPr lang="en-US" sz="2400" smtClean="0">
                    <a:latin typeface="Times New Roman" panose="02020603050405020304" pitchFamily="18" charset="0"/>
                    <a:cs typeface="Times New Roman" panose="02020603050405020304" pitchFamily="18" charset="0"/>
                  </a:rPr>
                  <a:t>resonator</a:t>
                </a:r>
              </a:p>
              <a:p>
                <a:pPr marL="0" indent="0" algn="just">
                  <a:buNone/>
                </a:pPr>
                <a:r>
                  <a:rPr lang="en-US" sz="2400" smtClean="0">
                    <a:latin typeface="Times New Roman" panose="02020603050405020304" pitchFamily="18" charset="0"/>
                    <a:cs typeface="Times New Roman" panose="02020603050405020304" pitchFamily="18" charset="0"/>
                  </a:rPr>
                  <a:t># Results were obtained and graph plotted between transmission Vs wavelength</a:t>
                </a:r>
              </a:p>
              <a:p>
                <a:pPr marL="0" indent="0" algn="just">
                  <a:buNone/>
                </a:pPr>
                <a:r>
                  <a:rPr lang="en-US" sz="2400" smtClean="0">
                    <a:latin typeface="Times New Roman" panose="02020603050405020304" pitchFamily="18" charset="0"/>
                    <a:cs typeface="Times New Roman" panose="02020603050405020304" pitchFamily="18" charset="0"/>
                  </a:rPr>
                  <a:t># Results </a:t>
                </a:r>
                <a:r>
                  <a:rPr lang="en-US" sz="2400">
                    <a:latin typeface="Times New Roman" panose="02020603050405020304" pitchFamily="18" charset="0"/>
                    <a:cs typeface="Times New Roman" panose="02020603050405020304" pitchFamily="18" charset="0"/>
                  </a:rPr>
                  <a:t>were obtained and graph plotted between Output parameters </a:t>
                </a:r>
                <a:r>
                  <a:rPr lang="en-US" sz="2400" err="1">
                    <a:latin typeface="Times New Roman" panose="02020603050405020304" pitchFamily="18" charset="0"/>
                    <a:cs typeface="Times New Roman" panose="02020603050405020304" pitchFamily="18" charset="0"/>
                  </a:rPr>
                  <a:t>Vs</a:t>
                </a:r>
                <a:r>
                  <a:rPr lang="en-US" sz="2400">
                    <a:latin typeface="Times New Roman" panose="02020603050405020304" pitchFamily="18" charset="0"/>
                    <a:cs typeface="Times New Roman" panose="02020603050405020304" pitchFamily="18" charset="0"/>
                  </a:rPr>
                  <a:t> varying the various input parameters.</a:t>
                </a:r>
              </a:p>
              <a:p>
                <a:pPr marL="0" indent="0">
                  <a:buNone/>
                </a:pPr>
                <a:endParaRPr lang="en-US" sz="2400">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1287" y="940527"/>
                <a:ext cx="9975319" cy="5669280"/>
              </a:xfrm>
              <a:blipFill rotWithShape="0">
                <a:blip r:embed="rId2"/>
                <a:stretch>
                  <a:fillRect l="-611" r="-550"/>
                </a:stretch>
              </a:blipFill>
            </p:spPr>
            <p:txBody>
              <a:bodyPr/>
              <a:lstStyle/>
              <a:p>
                <a:r>
                  <a:rPr lang="en-US">
                    <a:noFill/>
                  </a:rPr>
                  <a:t> </a:t>
                </a:r>
              </a:p>
            </p:txBody>
          </p:sp>
        </mc:Fallback>
      </mc:AlternateContent>
      <p:sp>
        <p:nvSpPr>
          <p:cNvPr id="4" name="Rectangle 3"/>
          <p:cNvSpPr/>
          <p:nvPr/>
        </p:nvSpPr>
        <p:spPr>
          <a:xfrm>
            <a:off x="731520" y="585333"/>
            <a:ext cx="4101737" cy="584775"/>
          </a:xfrm>
          <a:prstGeom prst="rect">
            <a:avLst/>
          </a:prstGeom>
          <a:noFill/>
        </p:spPr>
        <p:txBody>
          <a:bodyPr wrap="square" lIns="91440" tIns="45720" rIns="91440" bIns="45720">
            <a:spAutoFit/>
          </a:bodyPr>
          <a:lstStyle/>
          <a:p>
            <a:pPr algn="ctr"/>
            <a:r>
              <a:rPr lang="en-US" sz="3200" b="1"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SUMMARY</a:t>
            </a:r>
          </a:p>
        </p:txBody>
      </p:sp>
      <p:sp>
        <p:nvSpPr>
          <p:cNvPr id="7" name="4-Point Star 6"/>
          <p:cNvSpPr/>
          <p:nvPr/>
        </p:nvSpPr>
        <p:spPr>
          <a:xfrm>
            <a:off x="1244088" y="3548744"/>
            <a:ext cx="267199" cy="226423"/>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4-Point Star 7"/>
          <p:cNvSpPr/>
          <p:nvPr/>
        </p:nvSpPr>
        <p:spPr>
          <a:xfrm>
            <a:off x="1277833" y="1372557"/>
            <a:ext cx="267200" cy="222073"/>
          </a:xfrm>
          <a:prstGeom prst="star4">
            <a:avLst>
              <a:gd name="adj" fmla="val 20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A98A6277-6C87-4107-BFD4-0FB3C08F0941}" type="slidenum">
              <a:rPr lang="en-IN" smtClean="0"/>
              <a:pPr/>
              <a:t>43</a:t>
            </a:fld>
            <a:endParaRPr lang="en-IN"/>
          </a:p>
        </p:txBody>
      </p:sp>
    </p:spTree>
    <p:extLst>
      <p:ext uri="{BB962C8B-B14F-4D97-AF65-F5344CB8AC3E}">
        <p14:creationId xmlns:p14="http://schemas.microsoft.com/office/powerpoint/2010/main" val="1022368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5F427D-5198-43C8-8CC1-444BB6CBEF68}"/>
              </a:ext>
            </a:extLst>
          </p:cNvPr>
          <p:cNvSpPr>
            <a:spLocks noGrp="1"/>
          </p:cNvSpPr>
          <p:nvPr>
            <p:ph type="title"/>
          </p:nvPr>
        </p:nvSpPr>
        <p:spPr>
          <a:xfrm>
            <a:off x="949035" y="2443307"/>
            <a:ext cx="10515600" cy="1325563"/>
          </a:xfrm>
        </p:spPr>
        <p:txBody>
          <a:bodyPr>
            <a:normAutofit/>
          </a:bodyPr>
          <a:lstStyle/>
          <a:p>
            <a:pPr algn="ctr"/>
            <a:r>
              <a:rPr lang="en-IN" sz="8000" b="1"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
        <p:nvSpPr>
          <p:cNvPr id="3" name="Slide Number Placeholder 2"/>
          <p:cNvSpPr>
            <a:spLocks noGrp="1"/>
          </p:cNvSpPr>
          <p:nvPr>
            <p:ph type="sldNum" sz="quarter" idx="12"/>
          </p:nvPr>
        </p:nvSpPr>
        <p:spPr/>
        <p:txBody>
          <a:bodyPr/>
          <a:lstStyle/>
          <a:p>
            <a:fld id="{A98A6277-6C87-4107-BFD4-0FB3C08F0941}" type="slidenum">
              <a:rPr lang="en-IN" smtClean="0"/>
              <a:pPr/>
              <a:t>44</a:t>
            </a:fld>
            <a:endParaRPr lang="en-IN"/>
          </a:p>
        </p:txBody>
      </p:sp>
    </p:spTree>
    <p:extLst>
      <p:ext uri="{BB962C8B-B14F-4D97-AF65-F5344CB8AC3E}">
        <p14:creationId xmlns:p14="http://schemas.microsoft.com/office/powerpoint/2010/main" val="85048205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2AAA5A8-5E02-4D9F-953A-1FE561322BBA}"/>
              </a:ext>
            </a:extLst>
          </p:cNvPr>
          <p:cNvSpPr/>
          <p:nvPr/>
        </p:nvSpPr>
        <p:spPr>
          <a:xfrm>
            <a:off x="1597958" y="516424"/>
            <a:ext cx="10104582" cy="1103828"/>
          </a:xfrm>
          <a:prstGeom prst="rect">
            <a:avLst/>
          </a:prstGeom>
        </p:spPr>
        <p:txBody>
          <a:bodyPr wrap="square" lIns="91440" tIns="45720" rIns="91440" bIns="45720" anchor="t">
            <a:spAutoFit/>
          </a:bodyPr>
          <a:lstStyle/>
          <a:p>
            <a:pPr lvl="0" fontAlgn="base">
              <a:lnSpc>
                <a:spcPct val="107000"/>
              </a:lnSpc>
              <a:spcAft>
                <a:spcPts val="575"/>
              </a:spcAft>
              <a:buClr>
                <a:srgbClr val="000000"/>
              </a:buClr>
              <a:buSzPts val="1700"/>
            </a:pPr>
            <a:r>
              <a:rPr lang="en-US" sz="3000" b="1" u="sng"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Using Lumerical Suite:-</a:t>
            </a:r>
            <a:endParaRPr lang="en-IN" sz="3000" b="1" u="sng" strike="noStrike" kern="0" smtClean="0">
              <a:solidFill>
                <a:srgbClr val="000000"/>
              </a:solidFill>
              <a:effectLst>
                <a:outerShdw blurRad="38100" dist="38100" dir="2700000" algn="tl">
                  <a:srgbClr val="000000">
                    <a:alpha val="43137"/>
                  </a:srgbClr>
                </a:outerShdw>
              </a:effectLst>
              <a:uFill>
                <a:solidFill>
                  <a:srgbClr val="000000"/>
                </a:solidFill>
              </a:uFill>
              <a:latin typeface="Times New Roman" pitchFamily="18" charset="0"/>
              <a:ea typeface="Calibri" panose="020F0502020204030204" pitchFamily="34" charset="0"/>
              <a:cs typeface="Times New Roman" pitchFamily="18" charset="0"/>
            </a:endParaRPr>
          </a:p>
          <a:p>
            <a:pPr fontAlgn="base">
              <a:lnSpc>
                <a:spcPct val="107000"/>
              </a:lnSpc>
              <a:spcAft>
                <a:spcPts val="575"/>
              </a:spcAft>
              <a:buClr>
                <a:srgbClr val="000000"/>
              </a:buClr>
              <a:buSzPts val="1700"/>
            </a:pPr>
            <a:endParaRPr lang="en-IN" sz="2800">
              <a:solidFill>
                <a:srgbClr val="000000"/>
              </a:solidFill>
              <a:latin typeface="Calibri" panose="020F0502020204030204" pitchFamily="34" charset="0"/>
              <a:ea typeface="Calibri" panose="020F0502020204030204" pitchFamily="34" charset="0"/>
            </a:endParaRPr>
          </a:p>
        </p:txBody>
      </p:sp>
      <p:sp>
        <p:nvSpPr>
          <p:cNvPr id="4" name="Rectangle 3"/>
          <p:cNvSpPr/>
          <p:nvPr/>
        </p:nvSpPr>
        <p:spPr>
          <a:xfrm>
            <a:off x="242257" y="120134"/>
            <a:ext cx="184731" cy="584775"/>
          </a:xfrm>
          <a:prstGeom prst="rect">
            <a:avLst/>
          </a:prstGeom>
        </p:spPr>
        <p:txBody>
          <a:bodyPr wrap="none" lIns="91440" tIns="45720" rIns="91440" bIns="45720" anchor="t">
            <a:spAutoFit/>
          </a:bodyPr>
          <a:lstStyle/>
          <a:p>
            <a:endParaRPr lang="en-IN" sz="3200" b="1" u="sng" kern="0" spc="300">
              <a:effectLst>
                <a:outerShdw blurRad="38100" dist="38100" dir="2700000" algn="tl">
                  <a:srgbClr val="000000">
                    <a:alpha val="43137"/>
                  </a:srgbClr>
                </a:outerShdw>
              </a:effectLst>
              <a:uFill>
                <a:solidFill>
                  <a:srgbClr val="000000"/>
                </a:solidFill>
              </a:uFill>
              <a:latin typeface="Times New Roman"/>
              <a:cs typeface="Times New Roman"/>
            </a:endParaRPr>
          </a:p>
        </p:txBody>
      </p:sp>
      <p:sp>
        <p:nvSpPr>
          <p:cNvPr id="3" name="TextBox 2">
            <a:extLst>
              <a:ext uri="{FF2B5EF4-FFF2-40B4-BE49-F238E27FC236}">
                <a16:creationId xmlns:a16="http://schemas.microsoft.com/office/drawing/2014/main" xmlns="" id="{492DC014-FD15-4A69-8B18-833B36C5D9A4}"/>
              </a:ext>
            </a:extLst>
          </p:cNvPr>
          <p:cNvSpPr txBox="1"/>
          <p:nvPr/>
        </p:nvSpPr>
        <p:spPr>
          <a:xfrm>
            <a:off x="1414732" y="1254034"/>
            <a:ext cx="106248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panose="02020603050405020304" pitchFamily="18" charset="0"/>
                <a:cs typeface="Times New Roman" panose="02020603050405020304" pitchFamily="18" charset="0"/>
              </a:rPr>
              <a:t>To design and simulate the Optical Filter using Lumerical Suite in ring resonator by correspondingly varying the various input parameters like :-</a:t>
            </a: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EF62B16D-E7C4-4955-892D-ABA30CDCA743}"/>
                  </a:ext>
                </a:extLst>
              </p:cNvPr>
              <p:cNvSpPr txBox="1"/>
              <p:nvPr/>
            </p:nvSpPr>
            <p:spPr>
              <a:xfrm>
                <a:off x="426988" y="2286248"/>
                <a:ext cx="8806501"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0" lvl="3" indent="-457200" algn="just">
                  <a:buFont typeface="+mj-lt"/>
                  <a:buAutoNum type="arabicPeriod"/>
                </a:pPr>
                <a:r>
                  <a:rPr lang="en-US" sz="2400" smtClean="0">
                    <a:latin typeface="Times New Roman" panose="02020603050405020304" pitchFamily="18" charset="0"/>
                    <a:cs typeface="Times New Roman" panose="02020603050405020304" pitchFamily="18" charset="0"/>
                  </a:rPr>
                  <a:t>Radius of the Ring </a:t>
                </a: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Coupling Length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𝐿</m:t>
                        </m:r>
                      </m:e>
                      <m:sub>
                        <m:r>
                          <a:rPr lang="en-US" sz="2400" b="0" i="1" smtClean="0">
                            <a:latin typeface="Cambria Math" panose="02040503050406030204" pitchFamily="18" charset="0"/>
                            <a:cs typeface="Times New Roman" panose="02020603050405020304" pitchFamily="18" charset="0"/>
                          </a:rPr>
                          <m:t>𝑐</m:t>
                        </m:r>
                      </m:sub>
                    </m:sSub>
                  </m:oMath>
                </a14:m>
                <a:r>
                  <a:rPr lang="en-US" sz="2400">
                    <a:latin typeface="Times New Roman" panose="02020603050405020304" pitchFamily="18" charset="0"/>
                    <a:cs typeface="Times New Roman" panose="02020603050405020304" pitchFamily="18" charset="0"/>
                  </a:rPr>
                  <a:t>)</a:t>
                </a: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Gap between wave guide and ring resonator</a:t>
                </a:r>
              </a:p>
              <a:p>
                <a:pPr marL="457200" indent="-457200" algn="just">
                  <a:buFont typeface="+mj-lt"/>
                  <a:buAutoNum type="arabicPeriod"/>
                </a:pP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         	To obtain:</a:t>
                </a:r>
              </a:p>
              <a:p>
                <a:pPr algn="just"/>
                <a:r>
                  <a:rPr lang="en-US" sz="2400">
                    <a:latin typeface="Times New Roman" panose="02020603050405020304" pitchFamily="18" charset="0"/>
                    <a:cs typeface="Times New Roman" panose="02020603050405020304" pitchFamily="18" charset="0"/>
                  </a:rPr>
                  <a:t>         	Output parameters like :-</a:t>
                </a: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Free Spectral Range  (FSR)</a:t>
                </a: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Full width at half maximum (FWHM) </a:t>
                </a:r>
              </a:p>
              <a:p>
                <a:pPr marL="1828800" lvl="3" indent="-457200" algn="just">
                  <a:buFont typeface="+mj-lt"/>
                  <a:buAutoNum type="arabicPeriod"/>
                </a:pPr>
                <a:r>
                  <a:rPr lang="en-US" sz="2400">
                    <a:latin typeface="Times New Roman" panose="02020603050405020304" pitchFamily="18" charset="0"/>
                    <a:cs typeface="Times New Roman" panose="02020603050405020304" pitchFamily="18" charset="0"/>
                  </a:rPr>
                  <a:t>Extinction ratio (ER)</a:t>
                </a:r>
              </a:p>
              <a:p>
                <a:pPr marL="457200" indent="-457200">
                  <a:buFont typeface="+mj-lt"/>
                  <a:buAutoNum type="arabicPeriod"/>
                </a:pPr>
                <a:endParaRPr lang="en-US" sz="240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xmlns="" id="{EF62B16D-E7C4-4955-892D-ABA30CDCA743}"/>
                  </a:ext>
                </a:extLst>
              </p:cNvPr>
              <p:cNvSpPr txBox="1">
                <a:spLocks noRot="1" noChangeAspect="1" noMove="1" noResize="1" noEditPoints="1" noAdjustHandles="1" noChangeArrowheads="1" noChangeShapeType="1" noTextEdit="1"/>
              </p:cNvSpPr>
              <p:nvPr/>
            </p:nvSpPr>
            <p:spPr>
              <a:xfrm>
                <a:off x="426988" y="2286248"/>
                <a:ext cx="8806501" cy="3908762"/>
              </a:xfrm>
              <a:prstGeom prst="rect">
                <a:avLst/>
              </a:prstGeom>
              <a:blipFill rotWithShape="0">
                <a:blip r:embed="rId2"/>
                <a:stretch>
                  <a:fillRect t="-1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98A6277-6C87-4107-BFD4-0FB3C08F0941}" type="slidenum">
              <a:rPr lang="en-IN" smtClean="0"/>
              <a:pPr/>
              <a:t>5</a:t>
            </a:fld>
            <a:endParaRPr lang="en-IN"/>
          </a:p>
        </p:txBody>
      </p:sp>
    </p:spTree>
    <p:extLst>
      <p:ext uri="{BB962C8B-B14F-4D97-AF65-F5344CB8AC3E}">
        <p14:creationId xmlns:p14="http://schemas.microsoft.com/office/powerpoint/2010/main" val="37005634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57692" y="582706"/>
            <a:ext cx="8915400" cy="3777622"/>
          </a:xfrm>
        </p:spPr>
        <p:txBody>
          <a:bodyPr>
            <a:normAutofit/>
          </a:bodyPr>
          <a:lstStyle/>
          <a:p>
            <a:pPr marL="0" indent="0">
              <a:buNone/>
            </a:pPr>
            <a:r>
              <a:rPr lang="en-IN" sz="3600" b="1" u="sng">
                <a:solidFill>
                  <a:schemeClr val="tx1"/>
                </a:solidFill>
                <a:latin typeface="Times New Roman" panose="02020603050405020304" pitchFamily="18" charset="0"/>
                <a:cs typeface="Times New Roman" panose="02020603050405020304" pitchFamily="18" charset="0"/>
              </a:rPr>
              <a:t>Silicon-On-Insulator(SOI)</a:t>
            </a:r>
          </a:p>
          <a:p>
            <a:pPr algn="just"/>
            <a:r>
              <a:rPr lang="en-US" sz="2400">
                <a:latin typeface="Times New Roman" panose="02020603050405020304" pitchFamily="18" charset="0"/>
                <a:cs typeface="Times New Roman" panose="02020603050405020304" pitchFamily="18" charset="0"/>
              </a:rPr>
              <a:t>SOI is a semiconductor wafer technology that produces higher performing, lower power devices than traditional bulk silicon techniques.</a:t>
            </a:r>
          </a:p>
          <a:p>
            <a:pPr algn="just"/>
            <a:r>
              <a:rPr lang="en-US" sz="2400">
                <a:latin typeface="Times New Roman" panose="02020603050405020304" pitchFamily="18" charset="0"/>
                <a:cs typeface="Times New Roman" panose="02020603050405020304" pitchFamily="18" charset="0"/>
              </a:rPr>
              <a:t> SOI works by placing a thin, insulating layer, such as silicon oxide between a thin layer of silicon and the silicon substrate.</a:t>
            </a:r>
            <a:endParaRPr lang="en-IN" sz="2400">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a:p>
            <a:endParaRPr lang="en-IN" sz="2800" b="1" u="sng">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313" y="3764492"/>
            <a:ext cx="3492138" cy="2295662"/>
          </a:xfrm>
          <a:prstGeom prst="rect">
            <a:avLst/>
          </a:prstGeom>
        </p:spPr>
      </p:pic>
      <p:pic>
        <p:nvPicPr>
          <p:cNvPr id="1026" name="Picture 2" descr="Silicon On Insulator ( SOI ) - Digital Design | Analog Design | Turnkey |  ASIC | SoC | Embedded | Firm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692" y="3644360"/>
            <a:ext cx="4161519" cy="25359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98A6277-6C87-4107-BFD4-0FB3C08F0941}" type="slidenum">
              <a:rPr lang="en-IN" smtClean="0"/>
              <a:pPr/>
              <a:t>6</a:t>
            </a:fld>
            <a:endParaRPr lang="en-IN"/>
          </a:p>
        </p:txBody>
      </p:sp>
      <p:sp>
        <p:nvSpPr>
          <p:cNvPr id="3" name="TextBox 2"/>
          <p:cNvSpPr txBox="1"/>
          <p:nvPr/>
        </p:nvSpPr>
        <p:spPr>
          <a:xfrm>
            <a:off x="1857692" y="6245525"/>
            <a:ext cx="3982391"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Figure1. Silicon-On-Insulator</a:t>
            </a:r>
            <a:endParaRPr lang="en-IN">
              <a:latin typeface="Times New Roman" panose="02020603050405020304" pitchFamily="18" charset="0"/>
              <a:cs typeface="Times New Roman" panose="02020603050405020304" pitchFamily="18" charset="0"/>
            </a:endParaRPr>
          </a:p>
        </p:txBody>
      </p:sp>
      <p:sp>
        <p:nvSpPr>
          <p:cNvPr id="4" name="TextBox 3"/>
          <p:cNvSpPr txBox="1"/>
          <p:nvPr/>
        </p:nvSpPr>
        <p:spPr>
          <a:xfrm>
            <a:off x="6731313" y="6180286"/>
            <a:ext cx="3706648"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Figure2. Fabricated Waveguide</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23139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85AB450-ADF2-4742-871E-F32681CCC2E3}"/>
              </a:ext>
            </a:extLst>
          </p:cNvPr>
          <p:cNvSpPr txBox="1"/>
          <p:nvPr/>
        </p:nvSpPr>
        <p:spPr>
          <a:xfrm>
            <a:off x="5966044" y="1001841"/>
            <a:ext cx="5848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p>
        </p:txBody>
      </p:sp>
      <p:sp>
        <p:nvSpPr>
          <p:cNvPr id="3" name="TextBox 2">
            <a:extLst>
              <a:ext uri="{FF2B5EF4-FFF2-40B4-BE49-F238E27FC236}">
                <a16:creationId xmlns:a16="http://schemas.microsoft.com/office/drawing/2014/main" xmlns="" id="{D65B261C-3DD7-4000-9FB7-9C313298E613}"/>
              </a:ext>
            </a:extLst>
          </p:cNvPr>
          <p:cNvSpPr txBox="1"/>
          <p:nvPr/>
        </p:nvSpPr>
        <p:spPr>
          <a:xfrm flipH="1">
            <a:off x="1672559" y="540176"/>
            <a:ext cx="10903787" cy="646331"/>
          </a:xfrm>
          <a:prstGeom prst="rect">
            <a:avLst/>
          </a:prstGeom>
          <a:noFill/>
        </p:spPr>
        <p:txBody>
          <a:bodyPr wrap="square" rtlCol="0">
            <a:spAutoFit/>
          </a:bodyPr>
          <a:lstStyle/>
          <a:p>
            <a:r>
              <a:rPr lang="en-IN" sz="3600" b="1" u="sng">
                <a:latin typeface="Times New Roman" panose="02020603050405020304" pitchFamily="18" charset="0"/>
                <a:cs typeface="Times New Roman" panose="02020603050405020304" pitchFamily="18" charset="0"/>
              </a:rPr>
              <a:t>SCHEMATIC DIAGRAM OF  RING RESONATOR </a:t>
            </a:r>
          </a:p>
        </p:txBody>
      </p:sp>
      <mc:AlternateContent xmlns:mc="http://schemas.openxmlformats.org/markup-compatibility/2006" xmlns:a14="http://schemas.microsoft.com/office/drawing/2010/main">
        <mc:Choice Requires="a14">
          <p:sp>
            <p:nvSpPr>
              <p:cNvPr id="17" name="Title 16">
                <a:extLst>
                  <a:ext uri="{FF2B5EF4-FFF2-40B4-BE49-F238E27FC236}">
                    <a16:creationId xmlns:a16="http://schemas.microsoft.com/office/drawing/2014/main" xmlns="" id="{2B32B600-D1A7-4F08-B707-42D38768568C}"/>
                  </a:ext>
                </a:extLst>
              </p:cNvPr>
              <p:cNvSpPr>
                <a:spLocks noGrp="1"/>
              </p:cNvSpPr>
              <p:nvPr>
                <p:ph type="title"/>
              </p:nvPr>
            </p:nvSpPr>
            <p:spPr>
              <a:xfrm>
                <a:off x="1672559" y="4723569"/>
                <a:ext cx="5081128" cy="1864831"/>
              </a:xfrm>
            </p:spPr>
            <p:txBody>
              <a:bodyPr>
                <a:noAutofit/>
              </a:bodyPr>
              <a:lstStyle/>
              <a:p>
                <a:pPr algn="just"/>
                <a:r>
                  <a:rPr lang="en-US" sz="1600">
                    <a:latin typeface="Times New Roman" panose="02020603050405020304" pitchFamily="18" charset="0"/>
                    <a:cs typeface="Times New Roman" panose="02020603050405020304" pitchFamily="18" charset="0"/>
                  </a:rPr>
                  <a:t>Figure 3 (a). Schematic top view of a micro ring resonator in add-drop configuration :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E</m:t>
                        </m:r>
                      </m:e>
                      <m:sub>
                        <m:r>
                          <m:rPr>
                            <m:sty m:val="p"/>
                          </m:rPr>
                          <a:rPr lang="en-US" sz="1600" b="0" i="0" smtClean="0">
                            <a:latin typeface="Cambria Math" panose="02040503050406030204" pitchFamily="18" charset="0"/>
                            <a:cs typeface="Times New Roman" panose="02020603050405020304" pitchFamily="18" charset="0"/>
                          </a:rPr>
                          <m:t>i</m:t>
                        </m:r>
                      </m:sub>
                    </m:sSub>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E</m:t>
                        </m:r>
                      </m:e>
                      <m:sub>
                        <m:r>
                          <m:rPr>
                            <m:sty m:val="p"/>
                          </m:rPr>
                          <a:rPr lang="en-US" sz="1600" b="0" i="0" smtClean="0">
                            <a:latin typeface="Cambria Math" panose="02040503050406030204" pitchFamily="18" charset="0"/>
                            <a:cs typeface="Times New Roman" panose="02020603050405020304" pitchFamily="18" charset="0"/>
                          </a:rPr>
                          <m:t>p</m:t>
                        </m:r>
                      </m:sub>
                    </m:sSub>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E</m:t>
                        </m:r>
                      </m:e>
                      <m:sub>
                        <m:r>
                          <m:rPr>
                            <m:sty m:val="p"/>
                          </m:rPr>
                          <a:rPr lang="en-US" sz="1600" b="0" i="0" smtClean="0">
                            <a:latin typeface="Cambria Math" panose="02040503050406030204" pitchFamily="18" charset="0"/>
                            <a:cs typeface="Times New Roman" panose="02020603050405020304" pitchFamily="18" charset="0"/>
                          </a:rPr>
                          <m:t>a</m:t>
                        </m:r>
                      </m:sub>
                    </m:sSub>
                  </m:oMath>
                </a14:m>
                <a:r>
                  <a:rPr lang="en-US" sz="160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E</m:t>
                        </m:r>
                      </m:e>
                      <m:sub>
                        <m:r>
                          <m:rPr>
                            <m:sty m:val="p"/>
                          </m:rPr>
                          <a:rPr lang="en-US" sz="1600" b="0" i="0" smtClean="0">
                            <a:latin typeface="Cambria Math" panose="02040503050406030204" pitchFamily="18" charset="0"/>
                            <a:cs typeface="Times New Roman" panose="02020603050405020304" pitchFamily="18" charset="0"/>
                          </a:rPr>
                          <m:t>d</m:t>
                        </m:r>
                      </m:sub>
                    </m:sSub>
                  </m:oMath>
                </a14:m>
                <a:r>
                  <a:rPr lang="en-US" sz="1600">
                    <a:latin typeface="Times New Roman" panose="02020603050405020304" pitchFamily="18" charset="0"/>
                    <a:cs typeface="Times New Roman" panose="02020603050405020304" pitchFamily="18" charset="0"/>
                  </a:rPr>
                  <a:t> are the electric field amplitudes at input, pass, add and drop ports, respectively.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t</m:t>
                        </m:r>
                      </m:e>
                      <m:sub>
                        <m:r>
                          <a:rPr lang="en-US" sz="1600" b="0" i="0" smtClean="0">
                            <a:latin typeface="Cambria Math" panose="02040503050406030204" pitchFamily="18" charset="0"/>
                            <a:cs typeface="Times New Roman" panose="02020603050405020304" pitchFamily="18" charset="0"/>
                          </a:rPr>
                          <m:t>1</m:t>
                        </m:r>
                      </m:sub>
                    </m:sSub>
                  </m:oMath>
                </a14:m>
                <a:r>
                  <a:rPr lang="en-US" sz="160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t</m:t>
                        </m:r>
                      </m:e>
                      <m:sub>
                        <m:r>
                          <a:rPr lang="en-US" sz="1600" b="0" i="0" smtClean="0">
                            <a:latin typeface="Cambria Math" panose="02040503050406030204" pitchFamily="18" charset="0"/>
                            <a:cs typeface="Times New Roman" panose="02020603050405020304" pitchFamily="18" charset="0"/>
                          </a:rPr>
                          <m:t>2</m:t>
                        </m:r>
                      </m:sub>
                    </m:sSub>
                  </m:oMath>
                </a14:m>
                <a:r>
                  <a:rPr lang="en-US" sz="1600">
                    <a:latin typeface="Times New Roman" panose="02020603050405020304" pitchFamily="18" charset="0"/>
                    <a:cs typeface="Times New Roman" panose="02020603050405020304" pitchFamily="18" charset="0"/>
                  </a:rPr>
                  <a:t> are the self coupling coefficients at the coupler 1 and 2, respectively.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k</m:t>
                        </m:r>
                      </m:e>
                      <m:sub>
                        <m:r>
                          <a:rPr lang="en-US" sz="1600" b="0" i="0" smtClean="0">
                            <a:latin typeface="Cambria Math" panose="02040503050406030204" pitchFamily="18" charset="0"/>
                            <a:cs typeface="Times New Roman" panose="02020603050405020304" pitchFamily="18" charset="0"/>
                          </a:rPr>
                          <m:t>1</m:t>
                        </m:r>
                      </m:sub>
                    </m:sSub>
                  </m:oMath>
                </a14:m>
                <a:r>
                  <a:rPr lang="en-US" sz="160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k</m:t>
                        </m:r>
                      </m:e>
                      <m:sub>
                        <m:r>
                          <a:rPr lang="en-US" sz="1600" b="0" i="0" smtClean="0">
                            <a:latin typeface="Cambria Math" panose="02040503050406030204" pitchFamily="18" charset="0"/>
                            <a:cs typeface="Times New Roman" panose="02020603050405020304" pitchFamily="18" charset="0"/>
                          </a:rPr>
                          <m:t>2</m:t>
                        </m:r>
                      </m:sub>
                    </m:sSub>
                  </m:oMath>
                </a14:m>
                <a:r>
                  <a:rPr lang="en-US" sz="1600">
                    <a:latin typeface="Times New Roman" panose="02020603050405020304" pitchFamily="18" charset="0"/>
                    <a:cs typeface="Times New Roman" panose="02020603050405020304" pitchFamily="18" charset="0"/>
                  </a:rPr>
                  <a:t> are the cross-coupling coefficients at coupler 1 and 2, respectively.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𝑒𝑓𝑓</m:t>
                        </m:r>
                      </m:sub>
                    </m:sSub>
                    <m:r>
                      <a:rPr lang="en-US" sz="1600" i="1">
                        <a:latin typeface="Cambria Math" panose="02040503050406030204" pitchFamily="18" charset="0"/>
                        <a:cs typeface="Times New Roman" panose="02020603050405020304" pitchFamily="18" charset="0"/>
                      </a:rPr>
                      <m:t> </m:t>
                    </m:r>
                  </m:oMath>
                </a14:m>
                <a:r>
                  <a:rPr lang="en-US" sz="1600">
                    <a:latin typeface="Times New Roman" panose="02020603050405020304" pitchFamily="18" charset="0"/>
                    <a:cs typeface="Times New Roman" panose="02020603050405020304" pitchFamily="18" charset="0"/>
                  </a:rPr>
                  <a:t>- effective index of the guided mode, L-ring perimeter, m- order of resonance,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l-GR" sz="1600" i="0" smtClean="0">
                            <a:latin typeface="Cambria Math" panose="02040503050406030204" pitchFamily="18" charset="0"/>
                            <a:cs typeface="Times New Roman" panose="02020603050405020304" pitchFamily="18" charset="0"/>
                          </a:rPr>
                          <m:t>λ</m:t>
                        </m:r>
                      </m:e>
                      <m:sub>
                        <m:r>
                          <m:rPr>
                            <m:sty m:val="p"/>
                          </m:rPr>
                          <a:rPr lang="en-US" sz="1600" b="0" i="0" smtClean="0">
                            <a:latin typeface="Cambria Math" panose="02040503050406030204" pitchFamily="18" charset="0"/>
                            <a:cs typeface="Times New Roman" panose="02020603050405020304" pitchFamily="18" charset="0"/>
                          </a:rPr>
                          <m:t>m</m:t>
                        </m:r>
                      </m:sub>
                    </m:sSub>
                  </m:oMath>
                </a14:m>
                <a:r>
                  <a:rPr lang="en-US" sz="1600">
                    <a:latin typeface="Times New Roman" panose="02020603050405020304" pitchFamily="18" charset="0"/>
                    <a:cs typeface="Times New Roman" panose="02020603050405020304" pitchFamily="18" charset="0"/>
                  </a:rPr>
                  <a:t>-resonant wavelength</a:t>
                </a:r>
                <a:endParaRPr lang="en-IN" sz="1600">
                  <a:latin typeface="Times New Roman" panose="02020603050405020304" pitchFamily="18" charset="0"/>
                  <a:cs typeface="Times New Roman" panose="02020603050405020304" pitchFamily="18" charset="0"/>
                </a:endParaRPr>
              </a:p>
            </p:txBody>
          </p:sp>
        </mc:Choice>
        <mc:Fallback xmlns="">
          <p:sp>
            <p:nvSpPr>
              <p:cNvPr id="17" name="Title 16">
                <a:extLst>
                  <a:ext uri="{FF2B5EF4-FFF2-40B4-BE49-F238E27FC236}">
                    <a16:creationId xmlns:a16="http://schemas.microsoft.com/office/drawing/2014/main" id="{2B32B600-D1A7-4F08-B707-42D38768568C}"/>
                  </a:ext>
                </a:extLst>
              </p:cNvPr>
              <p:cNvSpPr>
                <a:spLocks noGrp="1" noRot="1" noChangeAspect="1" noMove="1" noResize="1" noEditPoints="1" noAdjustHandles="1" noChangeArrowheads="1" noChangeShapeType="1" noTextEdit="1"/>
              </p:cNvSpPr>
              <p:nvPr>
                <p:ph type="title"/>
              </p:nvPr>
            </p:nvSpPr>
            <p:spPr>
              <a:xfrm>
                <a:off x="1672559" y="4723569"/>
                <a:ext cx="5081128" cy="1864831"/>
              </a:xfrm>
              <a:blipFill>
                <a:blip r:embed="rId2"/>
                <a:stretch>
                  <a:fillRect l="-600" t="-980" r="-600" b="-16013"/>
                </a:stretch>
              </a:blipFill>
            </p:spPr>
            <p:txBody>
              <a:bodyPr/>
              <a:lstStyle/>
              <a:p>
                <a:r>
                  <a:rPr lang="en-IN">
                    <a:noFill/>
                  </a:rPr>
                  <a:t> </a:t>
                </a:r>
              </a:p>
            </p:txBody>
          </p:sp>
        </mc:Fallback>
      </mc:AlternateContent>
      <p:sp>
        <p:nvSpPr>
          <p:cNvPr id="19" name="Title 16">
            <a:extLst>
              <a:ext uri="{FF2B5EF4-FFF2-40B4-BE49-F238E27FC236}">
                <a16:creationId xmlns:a16="http://schemas.microsoft.com/office/drawing/2014/main" xmlns="" id="{25609084-6EEC-4977-B500-23C7EBABF550}"/>
              </a:ext>
            </a:extLst>
          </p:cNvPr>
          <p:cNvSpPr txBox="1">
            <a:spLocks/>
          </p:cNvSpPr>
          <p:nvPr/>
        </p:nvSpPr>
        <p:spPr>
          <a:xfrm>
            <a:off x="6933460" y="4755300"/>
            <a:ext cx="4459550" cy="1771393"/>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2000"/>
          </a:p>
        </p:txBody>
      </p:sp>
      <mc:AlternateContent xmlns:mc="http://schemas.openxmlformats.org/markup-compatibility/2006" xmlns:a14="http://schemas.microsoft.com/office/drawing/2010/main">
        <mc:Choice Requires="a14">
          <p:sp>
            <p:nvSpPr>
              <p:cNvPr id="21" name="Title 16">
                <a:extLst>
                  <a:ext uri="{FF2B5EF4-FFF2-40B4-BE49-F238E27FC236}">
                    <a16:creationId xmlns:a16="http://schemas.microsoft.com/office/drawing/2014/main" xmlns="" id="{942146D6-5E21-451D-B202-1F83C3B9B5C4}"/>
                  </a:ext>
                </a:extLst>
              </p:cNvPr>
              <p:cNvSpPr txBox="1">
                <a:spLocks/>
              </p:cNvSpPr>
              <p:nvPr/>
            </p:nvSpPr>
            <p:spPr>
              <a:xfrm>
                <a:off x="6753687" y="4755300"/>
                <a:ext cx="4759171" cy="21027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600">
                    <a:latin typeface="Times New Roman" panose="02020603050405020304" pitchFamily="18" charset="0"/>
                    <a:cs typeface="Times New Roman" panose="02020603050405020304" pitchFamily="18" charset="0"/>
                  </a:rPr>
                  <a:t>Figure 4 (b).</a:t>
                </a:r>
                <a:r>
                  <a:rPr lang="en-IN" sz="1600">
                    <a:latin typeface="Times New Roman" panose="02020603050405020304" pitchFamily="18" charset="0"/>
                    <a:cs typeface="Times New Roman" panose="02020603050405020304" pitchFamily="18" charset="0"/>
                  </a:rPr>
                  <a:t> Typical transmission characteristics at the pass (</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T</m:t>
                        </m:r>
                      </m:e>
                      <m:sub>
                        <m:r>
                          <m:rPr>
                            <m:sty m:val="p"/>
                          </m:rPr>
                          <a:rPr lang="en-US" sz="1600" b="0" i="0" smtClean="0">
                            <a:latin typeface="Cambria Math" panose="02040503050406030204" pitchFamily="18" charset="0"/>
                            <a:cs typeface="Times New Roman" panose="02020603050405020304" pitchFamily="18" charset="0"/>
                          </a:rPr>
                          <m:t>p</m:t>
                        </m:r>
                      </m:sub>
                    </m:sSub>
                  </m:oMath>
                </a14:m>
                <a:r>
                  <a:rPr lang="en-IN" sz="1600">
                    <a:latin typeface="Times New Roman" panose="02020603050405020304" pitchFamily="18" charset="0"/>
                    <a:cs typeface="Times New Roman" panose="02020603050405020304" pitchFamily="18" charset="0"/>
                  </a:rPr>
                  <a:t>) and drop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T</m:t>
                        </m:r>
                      </m:e>
                      <m:sub>
                        <m:r>
                          <m:rPr>
                            <m:sty m:val="p"/>
                          </m:rPr>
                          <a:rPr lang="en-US" sz="1600" b="0" i="0" smtClean="0">
                            <a:latin typeface="Cambria Math" panose="02040503050406030204" pitchFamily="18" charset="0"/>
                            <a:cs typeface="Times New Roman" panose="02020603050405020304" pitchFamily="18" charset="0"/>
                          </a:rPr>
                          <m:t>d</m:t>
                        </m:r>
                      </m:sub>
                    </m:sSub>
                  </m:oMath>
                </a14:m>
                <a:r>
                  <a:rPr lang="en-IN" sz="1600">
                    <a:latin typeface="Times New Roman" panose="02020603050405020304" pitchFamily="18" charset="0"/>
                    <a:cs typeface="Times New Roman" panose="02020603050405020304" pitchFamily="18" charset="0"/>
                  </a:rPr>
                  <a:t>) ports of add-drop ring resonator: </a:t>
                </a:r>
                <a:r>
                  <a:rPr lang="en-IN" sz="1600" err="1">
                    <a:latin typeface="Times New Roman" panose="02020603050405020304" pitchFamily="18" charset="0"/>
                    <a:cs typeface="Times New Roman" panose="02020603050405020304" pitchFamily="18" charset="0"/>
                  </a:rPr>
                  <a:t>E</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R</m:t>
                        </m:r>
                      </m:e>
                      <m:sub>
                        <m:r>
                          <m:rPr>
                            <m:sty m:val="p"/>
                          </m:rPr>
                          <a:rPr lang="en-US" sz="1600" b="0" i="0" smtClean="0">
                            <a:latin typeface="Cambria Math" panose="02040503050406030204" pitchFamily="18" charset="0"/>
                            <a:cs typeface="Times New Roman" panose="02020603050405020304" pitchFamily="18" charset="0"/>
                          </a:rPr>
                          <m:t>p</m:t>
                        </m:r>
                      </m:sub>
                    </m:sSub>
                  </m:oMath>
                </a14:m>
                <a:r>
                  <a:rPr lang="en-IN" sz="1600">
                    <a:latin typeface="Times New Roman" panose="02020603050405020304" pitchFamily="18" charset="0"/>
                    <a:cs typeface="Times New Roman" panose="02020603050405020304" pitchFamily="18" charset="0"/>
                  </a:rPr>
                  <a:t>/d - extinction ratio at pass/drop port, FSR - free spectral range and </a:t>
                </a:r>
                <a:r>
                  <a:rPr lang="en-IN" sz="1600" err="1">
                    <a:latin typeface="Times New Roman" panose="02020603050405020304" pitchFamily="18" charset="0"/>
                    <a:cs typeface="Times New Roman" panose="02020603050405020304" pitchFamily="18" charset="0"/>
                  </a:rPr>
                  <a:t>FWH</a:t>
                </a:r>
                <a:r>
                  <a:rPr lang="en-US" sz="160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M</m:t>
                        </m:r>
                      </m:e>
                      <m:sub>
                        <m:r>
                          <m:rPr>
                            <m:sty m:val="p"/>
                          </m:rPr>
                          <a:rPr lang="en-US" sz="1600" b="0" i="0" smtClean="0">
                            <a:latin typeface="Cambria Math" panose="02040503050406030204" pitchFamily="18" charset="0"/>
                            <a:cs typeface="Times New Roman" panose="02020603050405020304" pitchFamily="18" charset="0"/>
                          </a:rPr>
                          <m:t>p</m:t>
                        </m:r>
                      </m:sub>
                    </m:sSub>
                  </m:oMath>
                </a14:m>
                <a:r>
                  <a:rPr lang="en-IN" sz="1600">
                    <a:latin typeface="Times New Roman" panose="02020603050405020304" pitchFamily="18" charset="0"/>
                    <a:cs typeface="Times New Roman" panose="02020603050405020304" pitchFamily="18" charset="0"/>
                  </a:rPr>
                  <a:t>/d - full width at half maxima at pass/drop port</a:t>
                </a:r>
              </a:p>
            </p:txBody>
          </p:sp>
        </mc:Choice>
        <mc:Fallback xmlns="">
          <p:sp>
            <p:nvSpPr>
              <p:cNvPr id="21" name="Title 16">
                <a:extLst>
                  <a:ext uri="{FF2B5EF4-FFF2-40B4-BE49-F238E27FC236}">
                    <a16:creationId xmlns:a16="http://schemas.microsoft.com/office/drawing/2014/main" id="{942146D6-5E21-451D-B202-1F83C3B9B5C4}"/>
                  </a:ext>
                </a:extLst>
              </p:cNvPr>
              <p:cNvSpPr txBox="1">
                <a:spLocks noRot="1" noChangeAspect="1" noMove="1" noResize="1" noEditPoints="1" noAdjustHandles="1" noChangeArrowheads="1" noChangeShapeType="1" noTextEdit="1"/>
              </p:cNvSpPr>
              <p:nvPr/>
            </p:nvSpPr>
            <p:spPr>
              <a:xfrm>
                <a:off x="6753687" y="4755300"/>
                <a:ext cx="4759171" cy="2102700"/>
              </a:xfrm>
              <a:prstGeom prst="rect">
                <a:avLst/>
              </a:prstGeom>
              <a:blipFill>
                <a:blip r:embed="rId3"/>
                <a:stretch>
                  <a:fillRect l="-768" t="-870" r="-640"/>
                </a:stretch>
              </a:blipFill>
            </p:spPr>
            <p:txBody>
              <a:bodyPr/>
              <a:lstStyle/>
              <a:p>
                <a:r>
                  <a:rPr lang="en-IN">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559" y="1371173"/>
            <a:ext cx="9679369" cy="3352396"/>
          </a:xfrm>
          <a:prstGeom prst="rect">
            <a:avLst/>
          </a:prstGeom>
        </p:spPr>
      </p:pic>
      <p:sp>
        <p:nvSpPr>
          <p:cNvPr id="4" name="Slide Number Placeholder 3"/>
          <p:cNvSpPr>
            <a:spLocks noGrp="1"/>
          </p:cNvSpPr>
          <p:nvPr>
            <p:ph type="sldNum" sz="quarter" idx="12"/>
          </p:nvPr>
        </p:nvSpPr>
        <p:spPr/>
        <p:txBody>
          <a:bodyPr/>
          <a:lstStyle/>
          <a:p>
            <a:fld id="{A98A6277-6C87-4107-BFD4-0FB3C08F0941}" type="slidenum">
              <a:rPr lang="en-IN" smtClean="0"/>
              <a:pPr/>
              <a:t>7</a:t>
            </a:fld>
            <a:endParaRPr lang="en-IN"/>
          </a:p>
        </p:txBody>
      </p:sp>
    </p:spTree>
    <p:extLst>
      <p:ext uri="{BB962C8B-B14F-4D97-AF65-F5344CB8AC3E}">
        <p14:creationId xmlns:p14="http://schemas.microsoft.com/office/powerpoint/2010/main" val="4249295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756744" y="2633424"/>
                <a:ext cx="9914965" cy="3135858"/>
              </a:xfrm>
              <a:prstGeom prst="rect">
                <a:avLst/>
              </a:prstGeom>
              <a:noFill/>
            </p:spPr>
            <p:txBody>
              <a:bodyPr wrap="square" lIns="91440" tIns="45720" rIns="91440" bIns="45720">
                <a:spAutoFit/>
              </a:bodyPr>
              <a:lstStyle/>
              <a:p>
                <a:pPr algn="just"/>
                <a:r>
                  <a:rPr lang="en-US" sz="2400">
                    <a:latin typeface="Times New Roman" panose="02020603050405020304" pitchFamily="18" charset="0"/>
                    <a:cs typeface="Times New Roman" panose="02020603050405020304" pitchFamily="18" charset="0"/>
                  </a:rPr>
                  <a:t>Where,</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a:t>
                </a:r>
                <a14:m>
                  <m:oMath xmlns:m="http://schemas.openxmlformats.org/officeDocument/2006/math">
                    <m:r>
                      <m:rPr>
                        <m:sty m:val="p"/>
                      </m:rPr>
                      <a:rPr lang="en-US" sz="2400" i="0" smtClean="0">
                        <a:latin typeface="Cambria Math" panose="02040503050406030204" pitchFamily="18" charset="0"/>
                        <a:ea typeface="Cambria Math" panose="02040503050406030204" pitchFamily="18" charset="0"/>
                      </a:rPr>
                      <m:t>θ</m:t>
                    </m:r>
                  </m:oMath>
                </a14:m>
                <a:r>
                  <a:rPr lang="en-US" sz="2400">
                    <a:latin typeface="Times New Roman" panose="02020603050405020304" pitchFamily="18" charset="0"/>
                    <a:cs typeface="Times New Roman" panose="02020603050405020304" pitchFamily="18" charset="0"/>
                  </a:rPr>
                  <a:t> is the round trip loss factor with a loss coefficient </a:t>
                </a:r>
                <a:r>
                  <a:rPr lang="en-US" sz="2400" i="1">
                    <a:latin typeface="Times New Roman" panose="02020603050405020304" pitchFamily="18" charset="0"/>
                    <a:cs typeface="Times New Roman" panose="02020603050405020304" pitchFamily="18" charset="0"/>
                  </a:rPr>
                  <a:t>α</a:t>
                </a:r>
                <a:r>
                  <a:rPr lang="en-US" sz="240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L is the perimeter of the ring.</a:t>
                </a:r>
              </a:p>
              <a:p>
                <a:pPr marL="285750" indent="-285750" algn="just">
                  <a:buFont typeface="Arial" panose="020B0604020202020204" pitchFamily="34" charset="0"/>
                  <a:buChar char="•"/>
                </a:pPr>
                <a14:m>
                  <m:oMath xmlns:m="http://schemas.openxmlformats.org/officeDocument/2006/math">
                    <m:r>
                      <m:rPr>
                        <m:sty m:val="p"/>
                      </m:rPr>
                      <a:rPr lang="en-US" sz="2400" i="0" smtClean="0">
                        <a:latin typeface="Cambria Math" panose="02040503050406030204" pitchFamily="18" charset="0"/>
                        <a:ea typeface="Cambria Math" panose="02040503050406030204" pitchFamily="18" charset="0"/>
                        <a:cs typeface="Times New Roman" panose="02020603050405020304" pitchFamily="18" charset="0"/>
                      </a:rPr>
                      <m:t>θ</m:t>
                    </m:r>
                  </m:oMath>
                </a14:m>
                <a:r>
                  <a:rPr lang="en-US" sz="2400">
                    <a:latin typeface="Times New Roman" panose="02020603050405020304" pitchFamily="18" charset="0"/>
                    <a:cs typeface="Times New Roman" panose="02020603050405020304" pitchFamily="18" charset="0"/>
                  </a:rPr>
                  <a:t>= 2π. </a:t>
                </a: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 L/λ is the round trip phase factor.</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λ= </a:t>
                </a: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 L/m …….(where </a:t>
                </a:r>
                <a14:m>
                  <m:oMath xmlns:m="http://schemas.openxmlformats.org/officeDocument/2006/math">
                    <m:r>
                      <m:rPr>
                        <m:sty m:val="p"/>
                      </m:rPr>
                      <a:rPr lang="en-US" sz="2400">
                        <a:latin typeface="Cambria Math" panose="02040503050406030204" pitchFamily="18" charset="0"/>
                        <a:ea typeface="Cambria Math" panose="02040503050406030204" pitchFamily="18" charset="0"/>
                        <a:cs typeface="Times New Roman" panose="02020603050405020304" pitchFamily="18" charset="0"/>
                      </a:rPr>
                      <m:t>θ</m:t>
                    </m:r>
                  </m:oMath>
                </a14:m>
                <a:r>
                  <a:rPr lang="en-US" sz="2400">
                    <a:latin typeface="Times New Roman" panose="02020603050405020304" pitchFamily="18" charset="0"/>
                    <a:cs typeface="Times New Roman" panose="02020603050405020304" pitchFamily="18" charset="0"/>
                  </a:rPr>
                  <a:t> = 2π.m , m = integer)</a:t>
                </a:r>
              </a:p>
              <a:p>
                <a:pPr marL="285750" indent="-285750" algn="just">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𝑒𝑓𝑓</m:t>
                        </m:r>
                      </m:sub>
                    </m:sSub>
                  </m:oMath>
                </a14:m>
                <a:r>
                  <a:rPr lang="en-US" sz="2400">
                    <a:latin typeface="Times New Roman" panose="02020603050405020304" pitchFamily="18" charset="0"/>
                    <a:cs typeface="Times New Roman" panose="02020603050405020304" pitchFamily="18" charset="0"/>
                  </a:rPr>
                  <a:t> is the effective index of the guided mode.</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λ is the wavelength of operation. </a:t>
                </a:r>
              </a:p>
              <a:p>
                <a:pPr algn="just"/>
                <a:endParaRPr lang="en-US" sz="240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6744" y="2633424"/>
                <a:ext cx="9914965" cy="3135858"/>
              </a:xfrm>
              <a:prstGeom prst="rect">
                <a:avLst/>
              </a:prstGeom>
              <a:blipFill>
                <a:blip r:embed="rId2"/>
                <a:stretch>
                  <a:fillRect l="-922" t="-1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9305571B-7D55-48DB-AA8F-CC75B2BF78BA}"/>
                  </a:ext>
                </a:extLst>
              </p:cNvPr>
              <p:cNvSpPr txBox="1"/>
              <p:nvPr/>
            </p:nvSpPr>
            <p:spPr>
              <a:xfrm>
                <a:off x="2544792" y="575495"/>
                <a:ext cx="7116793" cy="1844095"/>
              </a:xfrm>
              <a:prstGeom prst="rect">
                <a:avLst/>
              </a:prstGeom>
              <a:noFill/>
            </p:spPr>
            <p:txBody>
              <a:bodyPr wrap="square" rtlCol="0">
                <a:spAutoFit/>
              </a:bodyPr>
              <a:lstStyle/>
              <a:p>
                <a:pPr algn="just"/>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0" smtClean="0">
                            <a:latin typeface="Cambria Math" panose="02040503050406030204" pitchFamily="18" charset="0"/>
                            <a:cs typeface="Times New Roman" panose="02020603050405020304" pitchFamily="18" charset="0"/>
                          </a:rPr>
                          <m:t>𝐓</m:t>
                        </m:r>
                      </m:e>
                      <m:sub>
                        <m:r>
                          <a:rPr lang="en-US" sz="2400" b="1" i="0" smtClean="0">
                            <a:latin typeface="Cambria Math" panose="02040503050406030204" pitchFamily="18" charset="0"/>
                            <a:cs typeface="Times New Roman" panose="02020603050405020304" pitchFamily="18" charset="0"/>
                          </a:rPr>
                          <m:t>𝐏</m:t>
                        </m:r>
                      </m:sub>
                    </m:sSub>
                    <m:r>
                      <a:rPr lang="en-US" sz="2400" b="1" i="0" smtClean="0">
                        <a:latin typeface="Cambria Math" panose="02040503050406030204" pitchFamily="18" charset="0"/>
                        <a:cs typeface="Times New Roman" panose="02020603050405020304" pitchFamily="18" charset="0"/>
                      </a:rPr>
                      <m:t>=</m:t>
                    </m:r>
                    <m:f>
                      <m:fPr>
                        <m:ctrlPr>
                          <a:rPr lang="en-US" sz="2400" b="1" i="1" smtClean="0">
                            <a:latin typeface="Cambria Math" panose="02040503050406030204" pitchFamily="18" charset="0"/>
                            <a:cs typeface="Times New Roman" panose="02020603050405020304" pitchFamily="18" charset="0"/>
                          </a:rPr>
                        </m:ctrlPr>
                      </m:fPr>
                      <m:num>
                        <m:sSup>
                          <m:sSupPr>
                            <m:ctrlPr>
                              <a:rPr lang="en-US" sz="2400" b="1" i="1" smtClean="0">
                                <a:latin typeface="Cambria Math" panose="02040503050406030204" pitchFamily="18" charset="0"/>
                                <a:cs typeface="Times New Roman" panose="02020603050405020304" pitchFamily="18" charset="0"/>
                              </a:rPr>
                            </m:ctrlPr>
                          </m:sSupPr>
                          <m:e>
                            <m:d>
                              <m:dPr>
                                <m:begChr m:val="|"/>
                                <m:endChr m:val="|"/>
                                <m:ctrlPr>
                                  <a:rPr lang="en-US" sz="2400" b="1" i="1">
                                    <a:latin typeface="Cambria Math" panose="02040503050406030204" pitchFamily="18" charset="0"/>
                                    <a:cs typeface="Times New Roman" panose="02020603050405020304" pitchFamily="18" charset="0"/>
                                  </a:rPr>
                                </m:ctrlPr>
                              </m:dPr>
                              <m:e>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𝐄</m:t>
                                    </m:r>
                                  </m:e>
                                  <m:sub>
                                    <m:r>
                                      <a:rPr lang="en-US" sz="2400" b="1" i="0">
                                        <a:latin typeface="Cambria Math" panose="02040503050406030204" pitchFamily="18" charset="0"/>
                                        <a:cs typeface="Times New Roman" panose="02020603050405020304" pitchFamily="18" charset="0"/>
                                      </a:rPr>
                                      <m:t>𝐩</m:t>
                                    </m:r>
                                  </m:sub>
                                </m:sSub>
                              </m:e>
                            </m:d>
                          </m:e>
                          <m:sup>
                            <m:r>
                              <a:rPr lang="en-US" sz="2400" b="1" i="0" smtClean="0">
                                <a:latin typeface="Cambria Math" panose="02040503050406030204" pitchFamily="18" charset="0"/>
                                <a:cs typeface="Times New Roman" panose="02020603050405020304" pitchFamily="18" charset="0"/>
                              </a:rPr>
                              <m:t>𝟐</m:t>
                            </m:r>
                          </m:sup>
                        </m:sSup>
                      </m:num>
                      <m:den>
                        <m:sSup>
                          <m:sSupPr>
                            <m:ctrlPr>
                              <a:rPr lang="en-US" sz="2400" b="1" i="1" smtClean="0">
                                <a:solidFill>
                                  <a:schemeClr val="tx1"/>
                                </a:solidFill>
                                <a:latin typeface="Cambria Math" panose="02040503050406030204" pitchFamily="18" charset="0"/>
                                <a:cs typeface="Times New Roman" panose="02020603050405020304" pitchFamily="18" charset="0"/>
                              </a:rPr>
                            </m:ctrlPr>
                          </m:sSupPr>
                          <m:e>
                            <m:d>
                              <m:dPr>
                                <m:begChr m:val="|"/>
                                <m:endChr m:val="|"/>
                                <m:ctrlPr>
                                  <a:rPr lang="en-US" sz="2400" b="1" i="1">
                                    <a:solidFill>
                                      <a:schemeClr val="tx1"/>
                                    </a:solidFill>
                                    <a:latin typeface="Cambria Math" panose="02040503050406030204" pitchFamily="18" charset="0"/>
                                    <a:cs typeface="Times New Roman" panose="02020603050405020304" pitchFamily="18" charset="0"/>
                                  </a:rPr>
                                </m:ctrlPr>
                              </m:dPr>
                              <m:e>
                                <m:sSub>
                                  <m:sSubPr>
                                    <m:ctrlPr>
                                      <a:rPr lang="en-US" sz="2400" b="1" i="1">
                                        <a:solidFill>
                                          <a:schemeClr val="tx1"/>
                                        </a:solidFill>
                                        <a:latin typeface="Cambria Math" panose="02040503050406030204" pitchFamily="18" charset="0"/>
                                        <a:cs typeface="Times New Roman" panose="02020603050405020304" pitchFamily="18" charset="0"/>
                                      </a:rPr>
                                    </m:ctrlPr>
                                  </m:sSubPr>
                                  <m:e>
                                    <m:r>
                                      <a:rPr lang="en-US" sz="2400" b="1" i="0">
                                        <a:solidFill>
                                          <a:schemeClr val="tx1"/>
                                        </a:solidFill>
                                        <a:latin typeface="Cambria Math" panose="02040503050406030204" pitchFamily="18" charset="0"/>
                                        <a:cs typeface="Times New Roman" panose="02020603050405020304" pitchFamily="18" charset="0"/>
                                      </a:rPr>
                                      <m:t>𝐄</m:t>
                                    </m:r>
                                  </m:e>
                                  <m:sub>
                                    <m:r>
                                      <a:rPr lang="en-US" sz="2400" b="1" i="0" smtClean="0">
                                        <a:solidFill>
                                          <a:schemeClr val="tx1"/>
                                        </a:solidFill>
                                        <a:latin typeface="Cambria Math" panose="02040503050406030204" pitchFamily="18" charset="0"/>
                                        <a:cs typeface="Times New Roman" panose="02020603050405020304" pitchFamily="18" charset="0"/>
                                      </a:rPr>
                                      <m:t>𝐢</m:t>
                                    </m:r>
                                  </m:sub>
                                </m:sSub>
                              </m:e>
                            </m:d>
                          </m:e>
                          <m:sup>
                            <m:r>
                              <a:rPr lang="en-US" sz="2400" b="1" i="0">
                                <a:solidFill>
                                  <a:schemeClr val="tx1"/>
                                </a:solidFill>
                                <a:latin typeface="Cambria Math" panose="02040503050406030204" pitchFamily="18" charset="0"/>
                                <a:cs typeface="Times New Roman" panose="02020603050405020304" pitchFamily="18" charset="0"/>
                              </a:rPr>
                              <m:t>𝟐</m:t>
                            </m:r>
                          </m:sup>
                        </m:sSup>
                      </m:den>
                    </m:f>
                  </m:oMath>
                </a14:m>
                <a:r>
                  <a:rPr lang="en-IN" sz="2400" b="1">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b="1" i="1" smtClean="0">
                            <a:latin typeface="Cambria Math" panose="02040503050406030204" pitchFamily="18" charset="0"/>
                            <a:cs typeface="Times New Roman" panose="02020603050405020304" pitchFamily="18" charset="0"/>
                          </a:rPr>
                        </m:ctrlPr>
                      </m:fPr>
                      <m:num>
                        <m:sSubSup>
                          <m:sSubSupPr>
                            <m:ctrlPr>
                              <a:rPr lang="en-IN" sz="2400" b="1" i="1" smtClean="0">
                                <a:latin typeface="Cambria Math" panose="02040503050406030204" pitchFamily="18" charset="0"/>
                                <a:cs typeface="Times New Roman" panose="02020603050405020304" pitchFamily="18" charset="0"/>
                              </a:rPr>
                            </m:ctrlPr>
                          </m:sSubSupPr>
                          <m:e>
                            <m:r>
                              <a:rPr lang="en-US" sz="2400" b="1" i="0" smtClean="0">
                                <a:latin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cs typeface="Times New Roman" panose="02020603050405020304" pitchFamily="18" charset="0"/>
                              </a:rPr>
                              <m:t>𝟐</m:t>
                            </m:r>
                          </m:sub>
                          <m:sup>
                            <m:r>
                              <a:rPr lang="en-US" sz="2400" b="1" i="0" smtClean="0">
                                <a:latin typeface="Cambria Math" panose="02040503050406030204" pitchFamily="18" charset="0"/>
                                <a:cs typeface="Times New Roman" panose="02020603050405020304" pitchFamily="18" charset="0"/>
                              </a:rPr>
                              <m:t>𝟐</m:t>
                            </m:r>
                          </m:sup>
                        </m:sSubSup>
                        <m:sSup>
                          <m:sSupPr>
                            <m:ctrlPr>
                              <a:rPr lang="en-IN" sz="2400" b="1" i="1" smtClean="0">
                                <a:latin typeface="Cambria Math" panose="02040503050406030204" pitchFamily="18" charset="0"/>
                                <a:cs typeface="Times New Roman" panose="02020603050405020304" pitchFamily="18" charset="0"/>
                              </a:rPr>
                            </m:ctrlPr>
                          </m:sSupPr>
                          <m:e>
                            <m:r>
                              <a:rPr lang="en-US" sz="2400" b="1" i="0" smtClean="0">
                                <a:latin typeface="Cambria Math" panose="02040503050406030204" pitchFamily="18" charset="0"/>
                                <a:cs typeface="Times New Roman" panose="02020603050405020304" pitchFamily="18" charset="0"/>
                              </a:rPr>
                              <m:t>𝐚</m:t>
                            </m:r>
                          </m:e>
                          <m:sup>
                            <m:r>
                              <a:rPr lang="en-IN" sz="2400" b="1" i="0" smtClean="0">
                                <a:latin typeface="Cambria Math" panose="02040503050406030204" pitchFamily="18" charset="0"/>
                                <a:cs typeface="Times New Roman" panose="02020603050405020304" pitchFamily="18" charset="0"/>
                              </a:rPr>
                              <m:t>𝟐</m:t>
                            </m:r>
                          </m:sup>
                        </m:sSup>
                        <m:r>
                          <a:rPr lang="en-US" sz="2400" b="1" i="0" smtClean="0">
                            <a:latin typeface="Cambria Math" panose="02040503050406030204" pitchFamily="18" charset="0"/>
                            <a:cs typeface="Times New Roman" panose="02020603050405020304" pitchFamily="18" charset="0"/>
                          </a:rPr>
                          <m:t>−</m:t>
                        </m:r>
                        <m:r>
                          <a:rPr lang="en-US" sz="2400" b="1" i="0" smtClean="0">
                            <a:latin typeface="Cambria Math" panose="02040503050406030204" pitchFamily="18" charset="0"/>
                            <a:cs typeface="Times New Roman" panose="02020603050405020304" pitchFamily="18" charset="0"/>
                          </a:rPr>
                          <m:t>𝟐</m:t>
                        </m:r>
                        <m:sSub>
                          <m:sSubPr>
                            <m:ctrlPr>
                              <a:rPr lang="en-US" sz="2400" b="1" i="1" smtClean="0">
                                <a:latin typeface="Cambria Math" panose="02040503050406030204" pitchFamily="18" charset="0"/>
                                <a:cs typeface="Times New Roman" panose="02020603050405020304" pitchFamily="18" charset="0"/>
                              </a:rPr>
                            </m:ctrlPr>
                          </m:sSubPr>
                          <m:e>
                            <m:r>
                              <a:rPr lang="en-US" sz="2400" b="1" i="0" smtClean="0">
                                <a:latin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cs typeface="Times New Roman" panose="02020603050405020304" pitchFamily="18" charset="0"/>
                              </a:rPr>
                              <m:t>𝟏</m:t>
                            </m:r>
                          </m:sub>
                        </m:sSub>
                        <m:sSub>
                          <m:sSubPr>
                            <m:ctrlPr>
                              <a:rPr lang="en-US" sz="2400" b="1" i="1" smtClean="0">
                                <a:latin typeface="Cambria Math" panose="02040503050406030204" pitchFamily="18" charset="0"/>
                                <a:cs typeface="Times New Roman" panose="02020603050405020304" pitchFamily="18" charset="0"/>
                              </a:rPr>
                            </m:ctrlPr>
                          </m:sSubPr>
                          <m:e>
                            <m:r>
                              <a:rPr lang="en-US" sz="2400" b="1" i="0" smtClean="0">
                                <a:latin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cs typeface="Times New Roman" panose="02020603050405020304" pitchFamily="18" charset="0"/>
                              </a:rPr>
                              <m:t>𝟐</m:t>
                            </m:r>
                          </m:sub>
                        </m:sSub>
                        <m:r>
                          <a:rPr lang="en-US" sz="2400" b="1" i="0" smtClean="0">
                            <a:latin typeface="Cambria Math" panose="02040503050406030204" pitchFamily="18" charset="0"/>
                            <a:cs typeface="Times New Roman" panose="02020603050405020304" pitchFamily="18" charset="0"/>
                          </a:rPr>
                          <m:t>𝐚</m:t>
                        </m:r>
                        <m:func>
                          <m:funcPr>
                            <m:ctrlPr>
                              <a:rPr lang="en-US" sz="2400" b="1" i="1" smtClean="0">
                                <a:latin typeface="Cambria Math" panose="02040503050406030204" pitchFamily="18" charset="0"/>
                                <a:cs typeface="Times New Roman" panose="02020603050405020304" pitchFamily="18" charset="0"/>
                              </a:rPr>
                            </m:ctrlPr>
                          </m:funcPr>
                          <m:fName>
                            <m:r>
                              <a:rPr lang="en-US" sz="2400" b="1" i="0" smtClean="0">
                                <a:latin typeface="Cambria Math" panose="02040503050406030204" pitchFamily="18" charset="0"/>
                                <a:cs typeface="Times New Roman" panose="02020603050405020304" pitchFamily="18" charset="0"/>
                              </a:rPr>
                              <m:t>𝐜𝐨𝐬</m:t>
                            </m:r>
                          </m:fName>
                          <m:e>
                            <m:d>
                              <m:dPr>
                                <m:ctrlPr>
                                  <a:rPr lang="en-US" sz="2400" b="1"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1" i="0" smtClean="0">
                                    <a:latin typeface="Cambria Math" panose="02040503050406030204" pitchFamily="18" charset="0"/>
                                    <a:ea typeface="Cambria Math" panose="02040503050406030204" pitchFamily="18" charset="0"/>
                                    <a:cs typeface="Times New Roman" panose="02020603050405020304" pitchFamily="18" charset="0"/>
                                  </a:rPr>
                                  <m:t>𝛉</m:t>
                                </m:r>
                              </m:e>
                            </m:d>
                            <m:r>
                              <a:rPr lang="en-US" sz="2400" b="1" i="0" smtClean="0">
                                <a:latin typeface="Cambria Math" panose="02040503050406030204" pitchFamily="18" charset="0"/>
                                <a:ea typeface="Cambria Math" panose="02040503050406030204" pitchFamily="18" charset="0"/>
                                <a:cs typeface="Times New Roman" panose="02020603050405020304" pitchFamily="18" charset="0"/>
                              </a:rPr>
                              <m:t> + </m:t>
                            </m:r>
                            <m:sSubSup>
                              <m:sSubSupPr>
                                <m:ctrlPr>
                                  <a:rPr lang="en-US" sz="2400" b="1"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b="1" i="0" smtClean="0">
                                    <a:latin typeface="Cambria Math" panose="02040503050406030204" pitchFamily="18" charset="0"/>
                                    <a:ea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ea typeface="Cambria Math" panose="02040503050406030204" pitchFamily="18" charset="0"/>
                                    <a:cs typeface="Times New Roman" panose="02020603050405020304" pitchFamily="18" charset="0"/>
                                  </a:rPr>
                                  <m:t>𝟏</m:t>
                                </m:r>
                              </m:sub>
                              <m:sup>
                                <m:r>
                                  <a:rPr lang="en-US" sz="2400" b="1" i="0" smtClean="0">
                                    <a:latin typeface="Cambria Math" panose="02040503050406030204" pitchFamily="18" charset="0"/>
                                    <a:ea typeface="Cambria Math" panose="02040503050406030204" pitchFamily="18" charset="0"/>
                                    <a:cs typeface="Times New Roman" panose="02020603050405020304" pitchFamily="18" charset="0"/>
                                  </a:rPr>
                                  <m:t>𝟐</m:t>
                                </m:r>
                              </m:sup>
                            </m:sSubSup>
                          </m:e>
                        </m:func>
                      </m:num>
                      <m:den>
                        <m:r>
                          <a:rPr lang="en-US" sz="2400" b="1" i="0" smtClean="0">
                            <a:latin typeface="Cambria Math" panose="02040503050406030204" pitchFamily="18" charset="0"/>
                            <a:cs typeface="Times New Roman" panose="02020603050405020304" pitchFamily="18" charset="0"/>
                          </a:rPr>
                          <m:t>𝟏</m:t>
                        </m:r>
                        <m:r>
                          <a:rPr lang="en-US" sz="2400" b="1" i="0" smtClean="0">
                            <a:latin typeface="Cambria Math" panose="02040503050406030204" pitchFamily="18" charset="0"/>
                            <a:cs typeface="Times New Roman" panose="02020603050405020304" pitchFamily="18" charset="0"/>
                          </a:rPr>
                          <m:t>−</m:t>
                        </m:r>
                        <m:r>
                          <a:rPr lang="en-US" sz="2400" b="1" i="0" smtClean="0">
                            <a:latin typeface="Cambria Math" panose="02040503050406030204" pitchFamily="18" charset="0"/>
                            <a:cs typeface="Times New Roman" panose="02020603050405020304" pitchFamily="18" charset="0"/>
                          </a:rPr>
                          <m:t>𝟐</m:t>
                        </m:r>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𝟏</m:t>
                            </m:r>
                          </m:sub>
                        </m:sSub>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𝟐</m:t>
                            </m:r>
                          </m:sub>
                        </m:sSub>
                        <m:r>
                          <a:rPr lang="en-US" sz="2400" b="1" i="0" smtClean="0">
                            <a:latin typeface="Cambria Math" panose="02040503050406030204" pitchFamily="18" charset="0"/>
                            <a:cs typeface="Times New Roman" panose="02020603050405020304" pitchFamily="18" charset="0"/>
                          </a:rPr>
                          <m:t>𝐚</m:t>
                        </m:r>
                        <m:r>
                          <a:rPr lang="en-US" sz="2400" b="1" i="0">
                            <a:latin typeface="Cambria Math" panose="02040503050406030204" pitchFamily="18" charset="0"/>
                            <a:cs typeface="Times New Roman" panose="02020603050405020304" pitchFamily="18" charset="0"/>
                          </a:rPr>
                          <m:t>𝐜𝐨𝐬</m:t>
                        </m:r>
                        <m:d>
                          <m:dPr>
                            <m:ctrlPr>
                              <a:rPr lang="en-US" sz="2400" b="1"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b="1" i="0">
                                <a:latin typeface="Cambria Math" panose="02040503050406030204" pitchFamily="18" charset="0"/>
                                <a:ea typeface="Cambria Math" panose="02040503050406030204" pitchFamily="18" charset="0"/>
                                <a:cs typeface="Times New Roman" panose="02020603050405020304" pitchFamily="18" charset="0"/>
                              </a:rPr>
                              <m:t>𝛉</m:t>
                            </m:r>
                          </m:e>
                        </m:d>
                        <m:r>
                          <a:rPr lang="en-US" sz="2400" b="1" i="0"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24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1"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𝟏</m:t>
                                </m:r>
                              </m:sub>
                            </m:sSub>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𝟐</m:t>
                                </m:r>
                              </m:sub>
                            </m:sSub>
                            <m:r>
                              <a:rPr lang="en-US" sz="2400" b="1" i="0">
                                <a:latin typeface="Cambria Math" panose="02040503050406030204" pitchFamily="18" charset="0"/>
                                <a:cs typeface="Times New Roman" panose="02020603050405020304" pitchFamily="18" charset="0"/>
                              </a:rPr>
                              <m:t>𝐚</m:t>
                            </m:r>
                            <m:r>
                              <a:rPr lang="en-US" sz="2400" b="1" i="0" smtClean="0">
                                <a:latin typeface="Cambria Math" panose="02040503050406030204" pitchFamily="18" charset="0"/>
                                <a:ea typeface="Cambria Math" panose="02040503050406030204" pitchFamily="18" charset="0"/>
                                <a:cs typeface="Times New Roman" panose="02020603050405020304" pitchFamily="18" charset="0"/>
                              </a:rPr>
                              <m:t>)</m:t>
                            </m:r>
                          </m:e>
                          <m:sup>
                            <m:r>
                              <a:rPr lang="en-US" sz="2400" b="1" i="0" smtClean="0">
                                <a:latin typeface="Cambria Math" panose="02040503050406030204" pitchFamily="18" charset="0"/>
                                <a:ea typeface="Cambria Math" panose="02040503050406030204" pitchFamily="18" charset="0"/>
                                <a:cs typeface="Times New Roman" panose="02020603050405020304" pitchFamily="18" charset="0"/>
                              </a:rPr>
                              <m:t>𝟐</m:t>
                            </m:r>
                          </m:sup>
                        </m:sSup>
                      </m:den>
                    </m:f>
                  </m:oMath>
                </a14:m>
                <a:endParaRPr lang="en-US" sz="2400" b="1">
                  <a:latin typeface="Times New Roman" panose="02020603050405020304" pitchFamily="18" charset="0"/>
                  <a:cs typeface="Times New Roman" panose="02020603050405020304" pitchFamily="18" charset="0"/>
                </a:endParaRPr>
              </a:p>
              <a:p>
                <a:pPr algn="just"/>
                <a:endParaRPr lang="en-IN" sz="2400" b="1">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b="1" i="1" smtClean="0">
                            <a:latin typeface="Cambria Math" panose="02040503050406030204" pitchFamily="18" charset="0"/>
                            <a:cs typeface="Times New Roman" panose="02020603050405020304" pitchFamily="18" charset="0"/>
                          </a:rPr>
                        </m:ctrlPr>
                      </m:sSubPr>
                      <m:e>
                        <m:r>
                          <a:rPr lang="en-US" sz="2400" b="1" i="0" smtClean="0">
                            <a:latin typeface="Cambria Math" panose="02040503050406030204" pitchFamily="18" charset="0"/>
                            <a:cs typeface="Times New Roman" panose="02020603050405020304" pitchFamily="18" charset="0"/>
                          </a:rPr>
                          <m:t>𝐓</m:t>
                        </m:r>
                      </m:e>
                      <m:sub>
                        <m:r>
                          <a:rPr lang="en-US" sz="2400" b="1" i="0" smtClean="0">
                            <a:latin typeface="Cambria Math" panose="02040503050406030204" pitchFamily="18" charset="0"/>
                            <a:cs typeface="Times New Roman" panose="02020603050405020304" pitchFamily="18" charset="0"/>
                          </a:rPr>
                          <m:t>𝐝</m:t>
                        </m:r>
                      </m:sub>
                    </m:sSub>
                    <m:r>
                      <a:rPr lang="en-US" sz="2400" b="1" i="0" smtClean="0">
                        <a:latin typeface="Cambria Math" panose="02040503050406030204" pitchFamily="18" charset="0"/>
                        <a:cs typeface="Times New Roman" panose="02020603050405020304" pitchFamily="18" charset="0"/>
                      </a:rPr>
                      <m:t>=</m:t>
                    </m:r>
                    <m:f>
                      <m:fPr>
                        <m:ctrlPr>
                          <a:rPr lang="en-US" sz="2400" b="1" i="1" smtClean="0">
                            <a:latin typeface="Cambria Math" panose="02040503050406030204" pitchFamily="18" charset="0"/>
                            <a:cs typeface="Times New Roman" panose="02020603050405020304" pitchFamily="18" charset="0"/>
                          </a:rPr>
                        </m:ctrlPr>
                      </m:fPr>
                      <m:num>
                        <m:sSup>
                          <m:sSupPr>
                            <m:ctrlPr>
                              <a:rPr lang="en-US" sz="2400" b="1" i="1" smtClean="0">
                                <a:latin typeface="Cambria Math" panose="02040503050406030204" pitchFamily="18" charset="0"/>
                                <a:cs typeface="Times New Roman" panose="02020603050405020304" pitchFamily="18" charset="0"/>
                              </a:rPr>
                            </m:ctrlPr>
                          </m:sSupPr>
                          <m:e>
                            <m:d>
                              <m:dPr>
                                <m:begChr m:val="|"/>
                                <m:endChr m:val="|"/>
                                <m:ctrlPr>
                                  <a:rPr lang="en-US" sz="2400" b="1" i="1">
                                    <a:latin typeface="Cambria Math" panose="02040503050406030204" pitchFamily="18" charset="0"/>
                                    <a:cs typeface="Times New Roman" panose="02020603050405020304" pitchFamily="18" charset="0"/>
                                  </a:rPr>
                                </m:ctrlPr>
                              </m:dPr>
                              <m:e>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𝐄</m:t>
                                    </m:r>
                                  </m:e>
                                  <m:sub>
                                    <m:r>
                                      <a:rPr lang="en-US" sz="2400" b="1" i="0" smtClean="0">
                                        <a:latin typeface="Cambria Math" panose="02040503050406030204" pitchFamily="18" charset="0"/>
                                        <a:cs typeface="Times New Roman" panose="02020603050405020304" pitchFamily="18" charset="0"/>
                                      </a:rPr>
                                      <m:t>𝐝</m:t>
                                    </m:r>
                                  </m:sub>
                                </m:sSub>
                              </m:e>
                            </m:d>
                          </m:e>
                          <m:sup>
                            <m:r>
                              <a:rPr lang="en-US" sz="2400" b="1" i="0" smtClean="0">
                                <a:latin typeface="Cambria Math" panose="02040503050406030204" pitchFamily="18" charset="0"/>
                                <a:cs typeface="Times New Roman" panose="02020603050405020304" pitchFamily="18" charset="0"/>
                              </a:rPr>
                              <m:t>𝟐</m:t>
                            </m:r>
                          </m:sup>
                        </m:sSup>
                      </m:num>
                      <m:den>
                        <m:sSup>
                          <m:sSupPr>
                            <m:ctrlPr>
                              <a:rPr lang="en-US" sz="2400" b="1" i="1" smtClean="0">
                                <a:solidFill>
                                  <a:schemeClr val="tx1"/>
                                </a:solidFill>
                                <a:latin typeface="Cambria Math" panose="02040503050406030204" pitchFamily="18" charset="0"/>
                                <a:cs typeface="Times New Roman" panose="02020603050405020304" pitchFamily="18" charset="0"/>
                              </a:rPr>
                            </m:ctrlPr>
                          </m:sSupPr>
                          <m:e>
                            <m:d>
                              <m:dPr>
                                <m:begChr m:val="|"/>
                                <m:endChr m:val="|"/>
                                <m:ctrlPr>
                                  <a:rPr lang="en-US" sz="2400" b="1" i="1">
                                    <a:solidFill>
                                      <a:schemeClr val="tx1"/>
                                    </a:solidFill>
                                    <a:latin typeface="Cambria Math" panose="02040503050406030204" pitchFamily="18" charset="0"/>
                                    <a:cs typeface="Times New Roman" panose="02020603050405020304" pitchFamily="18" charset="0"/>
                                  </a:rPr>
                                </m:ctrlPr>
                              </m:dPr>
                              <m:e>
                                <m:sSub>
                                  <m:sSubPr>
                                    <m:ctrlPr>
                                      <a:rPr lang="en-US" sz="2400" b="1" i="1">
                                        <a:solidFill>
                                          <a:schemeClr val="tx1"/>
                                        </a:solidFill>
                                        <a:latin typeface="Cambria Math" panose="02040503050406030204" pitchFamily="18" charset="0"/>
                                        <a:cs typeface="Times New Roman" panose="02020603050405020304" pitchFamily="18" charset="0"/>
                                      </a:rPr>
                                    </m:ctrlPr>
                                  </m:sSubPr>
                                  <m:e>
                                    <m:r>
                                      <a:rPr lang="en-US" sz="2400" b="1" i="0">
                                        <a:solidFill>
                                          <a:schemeClr val="tx1"/>
                                        </a:solidFill>
                                        <a:latin typeface="Cambria Math" panose="02040503050406030204" pitchFamily="18" charset="0"/>
                                        <a:cs typeface="Times New Roman" panose="02020603050405020304" pitchFamily="18" charset="0"/>
                                      </a:rPr>
                                      <m:t>𝐄</m:t>
                                    </m:r>
                                  </m:e>
                                  <m:sub>
                                    <m:r>
                                      <a:rPr lang="en-US" sz="2400" b="1" i="0" smtClean="0">
                                        <a:solidFill>
                                          <a:schemeClr val="tx1"/>
                                        </a:solidFill>
                                        <a:latin typeface="Cambria Math" panose="02040503050406030204" pitchFamily="18" charset="0"/>
                                        <a:cs typeface="Times New Roman" panose="02020603050405020304" pitchFamily="18" charset="0"/>
                                      </a:rPr>
                                      <m:t>𝐢</m:t>
                                    </m:r>
                                  </m:sub>
                                </m:sSub>
                              </m:e>
                            </m:d>
                          </m:e>
                          <m:sup>
                            <m:r>
                              <a:rPr lang="en-US" sz="2400" b="1" i="0">
                                <a:solidFill>
                                  <a:schemeClr val="tx1"/>
                                </a:solidFill>
                                <a:latin typeface="Cambria Math" panose="02040503050406030204" pitchFamily="18" charset="0"/>
                                <a:cs typeface="Times New Roman" panose="02020603050405020304" pitchFamily="18" charset="0"/>
                              </a:rPr>
                              <m:t>𝟐</m:t>
                            </m:r>
                          </m:sup>
                        </m:sSup>
                      </m:den>
                    </m:f>
                  </m:oMath>
                </a14:m>
                <a:r>
                  <a:rPr lang="en-IN" sz="2400" b="1">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b="1" i="1">
                            <a:latin typeface="Cambria Math" panose="02040503050406030204" pitchFamily="18" charset="0"/>
                            <a:cs typeface="Times New Roman" panose="02020603050405020304" pitchFamily="18" charset="0"/>
                          </a:rPr>
                        </m:ctrlPr>
                      </m:fPr>
                      <m:num>
                        <m:d>
                          <m:dPr>
                            <m:ctrlPr>
                              <a:rPr lang="en-US" sz="2400" b="1" i="1" smtClean="0">
                                <a:latin typeface="Cambria Math" panose="02040503050406030204" pitchFamily="18" charset="0"/>
                                <a:cs typeface="Times New Roman" panose="02020603050405020304" pitchFamily="18" charset="0"/>
                              </a:rPr>
                            </m:ctrlPr>
                          </m:dPr>
                          <m:e>
                            <m:r>
                              <a:rPr lang="en-US" sz="2400" b="1" i="0" smtClean="0">
                                <a:latin typeface="Cambria Math" panose="02040503050406030204" pitchFamily="18" charset="0"/>
                                <a:cs typeface="Times New Roman" panose="02020603050405020304" pitchFamily="18" charset="0"/>
                              </a:rPr>
                              <m:t>𝟏</m:t>
                            </m:r>
                            <m:r>
                              <a:rPr lang="en-US" sz="2400" b="1" i="0" smtClean="0">
                                <a:latin typeface="Cambria Math" panose="02040503050406030204" pitchFamily="18" charset="0"/>
                                <a:cs typeface="Times New Roman" panose="02020603050405020304" pitchFamily="18" charset="0"/>
                              </a:rPr>
                              <m:t>−</m:t>
                            </m:r>
                            <m:sSubSup>
                              <m:sSubSupPr>
                                <m:ctrlPr>
                                  <a:rPr lang="en-IN" sz="2400" b="1" i="1">
                                    <a:latin typeface="Cambria Math" panose="02040503050406030204" pitchFamily="18" charset="0"/>
                                    <a:cs typeface="Times New Roman" panose="02020603050405020304" pitchFamily="18" charset="0"/>
                                  </a:rPr>
                                </m:ctrlPr>
                              </m:sSubSupPr>
                              <m:e>
                                <m:r>
                                  <a:rPr lang="en-US" sz="2400" b="1" i="0">
                                    <a:latin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cs typeface="Times New Roman" panose="02020603050405020304" pitchFamily="18" charset="0"/>
                                  </a:rPr>
                                  <m:t>𝟏</m:t>
                                </m:r>
                              </m:sub>
                              <m:sup>
                                <m:r>
                                  <a:rPr lang="en-US" sz="2400" b="1" i="0">
                                    <a:latin typeface="Cambria Math" panose="02040503050406030204" pitchFamily="18" charset="0"/>
                                    <a:cs typeface="Times New Roman" panose="02020603050405020304" pitchFamily="18" charset="0"/>
                                  </a:rPr>
                                  <m:t>𝟐</m:t>
                                </m:r>
                              </m:sup>
                            </m:sSubSup>
                          </m:e>
                        </m:d>
                        <m:d>
                          <m:dPr>
                            <m:ctrlPr>
                              <a:rPr lang="en-US" sz="2400" b="1" i="1" smtClean="0">
                                <a:latin typeface="Cambria Math" panose="02040503050406030204" pitchFamily="18" charset="0"/>
                                <a:cs typeface="Times New Roman" panose="02020603050405020304" pitchFamily="18" charset="0"/>
                              </a:rPr>
                            </m:ctrlPr>
                          </m:dPr>
                          <m:e>
                            <m:r>
                              <a:rPr lang="en-US" sz="2400" b="1" i="0">
                                <a:latin typeface="Cambria Math" panose="02040503050406030204" pitchFamily="18" charset="0"/>
                                <a:cs typeface="Times New Roman" panose="02020603050405020304" pitchFamily="18" charset="0"/>
                              </a:rPr>
                              <m:t>𝟏</m:t>
                            </m:r>
                            <m:r>
                              <a:rPr lang="en-US" sz="2400" b="1" i="0" smtClean="0">
                                <a:latin typeface="Cambria Math" panose="02040503050406030204" pitchFamily="18" charset="0"/>
                                <a:cs typeface="Times New Roman" panose="02020603050405020304" pitchFamily="18" charset="0"/>
                              </a:rPr>
                              <m:t>−</m:t>
                            </m:r>
                            <m:sSubSup>
                              <m:sSubSupPr>
                                <m:ctrlPr>
                                  <a:rPr lang="en-IN" sz="2400" b="1" i="1" smtClean="0">
                                    <a:latin typeface="Cambria Math" panose="02040503050406030204" pitchFamily="18" charset="0"/>
                                    <a:cs typeface="Times New Roman" panose="02020603050405020304" pitchFamily="18" charset="0"/>
                                  </a:rPr>
                                </m:ctrlPr>
                              </m:sSubSupPr>
                              <m:e>
                                <m:r>
                                  <a:rPr lang="en-US" sz="2400" b="1" i="0">
                                    <a:latin typeface="Cambria Math" panose="02040503050406030204" pitchFamily="18" charset="0"/>
                                    <a:cs typeface="Times New Roman" panose="02020603050405020304" pitchFamily="18" charset="0"/>
                                  </a:rPr>
                                  <m:t>𝐭</m:t>
                                </m:r>
                              </m:e>
                              <m:sub>
                                <m:r>
                                  <a:rPr lang="en-US" sz="2400" b="1" i="0" smtClean="0">
                                    <a:latin typeface="Cambria Math" panose="02040503050406030204" pitchFamily="18" charset="0"/>
                                    <a:cs typeface="Times New Roman" panose="02020603050405020304" pitchFamily="18" charset="0"/>
                                  </a:rPr>
                                  <m:t>𝟐</m:t>
                                </m:r>
                              </m:sub>
                              <m:sup>
                                <m:r>
                                  <a:rPr lang="en-US" sz="2400" b="1" i="0">
                                    <a:latin typeface="Cambria Math" panose="02040503050406030204" pitchFamily="18" charset="0"/>
                                    <a:cs typeface="Times New Roman" panose="02020603050405020304" pitchFamily="18" charset="0"/>
                                  </a:rPr>
                                  <m:t>𝟐</m:t>
                                </m:r>
                              </m:sup>
                            </m:sSubSup>
                          </m:e>
                        </m:d>
                        <m:r>
                          <a:rPr lang="en-US" sz="2400" b="1" i="0" smtClean="0">
                            <a:latin typeface="Cambria Math" panose="02040503050406030204" pitchFamily="18" charset="0"/>
                            <a:cs typeface="Times New Roman" panose="02020603050405020304" pitchFamily="18" charset="0"/>
                          </a:rPr>
                          <m:t>𝐚</m:t>
                        </m:r>
                      </m:num>
                      <m:den>
                        <m:r>
                          <a:rPr lang="en-US" sz="2400" b="1" i="0">
                            <a:latin typeface="Cambria Math" panose="02040503050406030204" pitchFamily="18" charset="0"/>
                            <a:cs typeface="Times New Roman" panose="02020603050405020304" pitchFamily="18" charset="0"/>
                          </a:rPr>
                          <m:t>𝟏</m:t>
                        </m:r>
                        <m:r>
                          <a:rPr lang="en-US" sz="2400" b="1" i="0">
                            <a:latin typeface="Cambria Math" panose="02040503050406030204" pitchFamily="18" charset="0"/>
                            <a:cs typeface="Times New Roman" panose="02020603050405020304" pitchFamily="18" charset="0"/>
                          </a:rPr>
                          <m:t>−</m:t>
                        </m:r>
                        <m:r>
                          <a:rPr lang="en-US" sz="2400" b="1" i="0">
                            <a:latin typeface="Cambria Math" panose="02040503050406030204" pitchFamily="18" charset="0"/>
                            <a:cs typeface="Times New Roman" panose="02020603050405020304" pitchFamily="18" charset="0"/>
                          </a:rPr>
                          <m:t>𝟐</m:t>
                        </m:r>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𝟏</m:t>
                            </m:r>
                          </m:sub>
                        </m:sSub>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𝟐</m:t>
                            </m:r>
                          </m:sub>
                        </m:sSub>
                        <m:r>
                          <a:rPr lang="en-US" sz="2400" b="1" i="0">
                            <a:latin typeface="Cambria Math" panose="02040503050406030204" pitchFamily="18" charset="0"/>
                            <a:cs typeface="Times New Roman" panose="02020603050405020304" pitchFamily="18" charset="0"/>
                          </a:rPr>
                          <m:t>𝐚𝐜𝐨𝐬</m:t>
                        </m:r>
                        <m:d>
                          <m:dPr>
                            <m:ctrlPr>
                              <a:rPr lang="en-US" sz="2400" b="1"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b="1" i="0">
                                <a:latin typeface="Cambria Math" panose="02040503050406030204" pitchFamily="18" charset="0"/>
                                <a:ea typeface="Cambria Math" panose="02040503050406030204" pitchFamily="18" charset="0"/>
                                <a:cs typeface="Times New Roman" panose="02020603050405020304" pitchFamily="18" charset="0"/>
                              </a:rPr>
                              <m:t>𝛉</m:t>
                            </m:r>
                          </m:e>
                        </m:d>
                        <m:r>
                          <a:rPr lang="en-US" sz="2400" b="1" i="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2400" b="1" i="1">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1"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𝟏</m:t>
                                </m:r>
                              </m:sub>
                            </m:sSub>
                            <m:sSub>
                              <m:sSubPr>
                                <m:ctrlPr>
                                  <a:rPr lang="en-US" sz="2400" b="1" i="1">
                                    <a:latin typeface="Cambria Math" panose="02040503050406030204" pitchFamily="18" charset="0"/>
                                    <a:cs typeface="Times New Roman" panose="02020603050405020304" pitchFamily="18" charset="0"/>
                                  </a:rPr>
                                </m:ctrlPr>
                              </m:sSubPr>
                              <m:e>
                                <m:r>
                                  <a:rPr lang="en-US" sz="2400" b="1" i="0">
                                    <a:latin typeface="Cambria Math" panose="02040503050406030204" pitchFamily="18" charset="0"/>
                                    <a:cs typeface="Times New Roman" panose="02020603050405020304" pitchFamily="18" charset="0"/>
                                  </a:rPr>
                                  <m:t>𝐭</m:t>
                                </m:r>
                              </m:e>
                              <m:sub>
                                <m:r>
                                  <a:rPr lang="en-US" sz="2400" b="1" i="0">
                                    <a:latin typeface="Cambria Math" panose="02040503050406030204" pitchFamily="18" charset="0"/>
                                    <a:cs typeface="Times New Roman" panose="02020603050405020304" pitchFamily="18" charset="0"/>
                                  </a:rPr>
                                  <m:t>𝟐</m:t>
                                </m:r>
                              </m:sub>
                            </m:sSub>
                            <m:r>
                              <a:rPr lang="en-US" sz="2400" b="1" i="0">
                                <a:latin typeface="Cambria Math" panose="02040503050406030204" pitchFamily="18" charset="0"/>
                                <a:cs typeface="Times New Roman" panose="02020603050405020304" pitchFamily="18" charset="0"/>
                              </a:rPr>
                              <m:t>𝐚</m:t>
                            </m:r>
                            <m:r>
                              <a:rPr lang="en-US" sz="2400" b="1" i="0">
                                <a:latin typeface="Cambria Math" panose="02040503050406030204" pitchFamily="18" charset="0"/>
                                <a:ea typeface="Cambria Math" panose="02040503050406030204" pitchFamily="18" charset="0"/>
                                <a:cs typeface="Times New Roman" panose="02020603050405020304" pitchFamily="18" charset="0"/>
                              </a:rPr>
                              <m:t>)</m:t>
                            </m:r>
                          </m:e>
                          <m:sup>
                            <m:r>
                              <a:rPr lang="en-US" sz="2400" b="1" i="0">
                                <a:latin typeface="Cambria Math" panose="02040503050406030204" pitchFamily="18" charset="0"/>
                                <a:ea typeface="Cambria Math" panose="02040503050406030204" pitchFamily="18" charset="0"/>
                                <a:cs typeface="Times New Roman" panose="02020603050405020304" pitchFamily="18" charset="0"/>
                              </a:rPr>
                              <m:t>𝟐</m:t>
                            </m:r>
                          </m:sup>
                        </m:sSup>
                      </m:den>
                    </m:f>
                  </m:oMath>
                </a14:m>
                <a:endParaRPr lang="en-IN" sz="2400" b="1">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305571B-7D55-48DB-AA8F-CC75B2BF78BA}"/>
                  </a:ext>
                </a:extLst>
              </p:cNvPr>
              <p:cNvSpPr txBox="1">
                <a:spLocks noRot="1" noChangeAspect="1" noMove="1" noResize="1" noEditPoints="1" noAdjustHandles="1" noChangeArrowheads="1" noChangeShapeType="1" noTextEdit="1"/>
              </p:cNvSpPr>
              <p:nvPr/>
            </p:nvSpPr>
            <p:spPr>
              <a:xfrm>
                <a:off x="2544792" y="575495"/>
                <a:ext cx="7116793" cy="1844095"/>
              </a:xfrm>
              <a:prstGeom prst="rect">
                <a:avLst/>
              </a:prstGeom>
              <a:blipFill>
                <a:blip r:embed="rId3"/>
                <a:stretch>
                  <a:fillRect/>
                </a:stretch>
              </a:blipFill>
            </p:spPr>
            <p:txBody>
              <a:bodyPr/>
              <a:lstStyle/>
              <a:p>
                <a:r>
                  <a:rPr lang="en-IN">
                    <a:noFill/>
                  </a:rPr>
                  <a:t> </a:t>
                </a:r>
              </a:p>
            </p:txBody>
          </p:sp>
        </mc:Fallback>
      </mc:AlternateContent>
      <p:sp>
        <p:nvSpPr>
          <p:cNvPr id="2" name="Slide Number Placeholder 1"/>
          <p:cNvSpPr>
            <a:spLocks noGrp="1"/>
          </p:cNvSpPr>
          <p:nvPr>
            <p:ph type="sldNum" sz="quarter" idx="12"/>
          </p:nvPr>
        </p:nvSpPr>
        <p:spPr/>
        <p:txBody>
          <a:bodyPr/>
          <a:lstStyle/>
          <a:p>
            <a:fld id="{A98A6277-6C87-4107-BFD4-0FB3C08F0941}" type="slidenum">
              <a:rPr lang="en-IN" smtClean="0"/>
              <a:pPr/>
              <a:t>8</a:t>
            </a:fld>
            <a:endParaRPr lang="en-IN"/>
          </a:p>
        </p:txBody>
      </p:sp>
      <p:sp>
        <p:nvSpPr>
          <p:cNvPr id="3" name="Rectangle 2"/>
          <p:cNvSpPr/>
          <p:nvPr/>
        </p:nvSpPr>
        <p:spPr>
          <a:xfrm>
            <a:off x="5737568" y="715992"/>
            <a:ext cx="4519240" cy="369332"/>
          </a:xfrm>
          <a:prstGeom prst="rect">
            <a:avLst/>
          </a:prstGeom>
        </p:spPr>
        <p:txBody>
          <a:bodyPr wrap="square">
            <a:spAutoFit/>
          </a:bodyPr>
          <a:lstStyle/>
          <a:p>
            <a:pPr algn="ctr"/>
            <a:r>
              <a:rPr lang="en-US">
                <a:latin typeface="Times New Roman" panose="02020603050405020304" pitchFamily="18" charset="0"/>
                <a:cs typeface="Times New Roman" panose="02020603050405020304" pitchFamily="18" charset="0"/>
              </a:rPr>
              <a:t>   eq.(a)</a:t>
            </a:r>
          </a:p>
        </p:txBody>
      </p:sp>
      <p:sp>
        <p:nvSpPr>
          <p:cNvPr id="6" name="Rectangle 5"/>
          <p:cNvSpPr/>
          <p:nvPr/>
        </p:nvSpPr>
        <p:spPr>
          <a:xfrm>
            <a:off x="7720642" y="1820173"/>
            <a:ext cx="992037" cy="369332"/>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 eq.(b)</a:t>
            </a:r>
            <a:endParaRPr lang="en-IN"/>
          </a:p>
        </p:txBody>
      </p:sp>
    </p:spTree>
    <p:extLst>
      <p:ext uri="{BB962C8B-B14F-4D97-AF65-F5344CB8AC3E}">
        <p14:creationId xmlns:p14="http://schemas.microsoft.com/office/powerpoint/2010/main" val="3172703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86" y="664090"/>
            <a:ext cx="5190310" cy="612507"/>
          </a:xfrm>
        </p:spPr>
        <p:txBody>
          <a:bodyPr>
            <a:normAutofit fontScale="90000"/>
          </a:bodyPr>
          <a:lstStyle/>
          <a:p>
            <a:pPr algn="ctr"/>
            <a:r>
              <a:rPr lang="en-US" b="1" u="sng" smtClean="0">
                <a:latin typeface="Times New Roman" panose="02020603050405020304" pitchFamily="18" charset="0"/>
                <a:cs typeface="Times New Roman" panose="02020603050405020304" pitchFamily="18" charset="0"/>
              </a:rPr>
              <a:t>Lumerical Suite</a:t>
            </a:r>
            <a:endParaRPr lang="en-US" b="1" u="sng"/>
          </a:p>
        </p:txBody>
      </p:sp>
      <p:sp>
        <p:nvSpPr>
          <p:cNvPr id="3" name="Content Placeholder 2"/>
          <p:cNvSpPr>
            <a:spLocks noGrp="1"/>
          </p:cNvSpPr>
          <p:nvPr>
            <p:ph idx="1"/>
          </p:nvPr>
        </p:nvSpPr>
        <p:spPr>
          <a:xfrm>
            <a:off x="1402080" y="1297577"/>
            <a:ext cx="10102532" cy="5120639"/>
          </a:xfrm>
        </p:spPr>
        <p:txBody>
          <a:bodyPr>
            <a:normAutofit/>
          </a:bodyPr>
          <a:lstStyle/>
          <a:p>
            <a:pPr algn="just"/>
            <a:r>
              <a:rPr lang="en-US" sz="2000" smtClean="0">
                <a:latin typeface="Times New Roman" panose="02020603050405020304" pitchFamily="18" charset="0"/>
                <a:cs typeface="Times New Roman" panose="02020603050405020304" pitchFamily="18" charset="0"/>
              </a:rPr>
              <a:t>Lumerical Suite is a powerful application which is used for designing and analyzing the photonics. </a:t>
            </a:r>
          </a:p>
          <a:p>
            <a:pPr algn="just"/>
            <a:r>
              <a:rPr lang="en-US" sz="2000" smtClean="0">
                <a:latin typeface="Times New Roman" panose="02020603050405020304" pitchFamily="18" charset="0"/>
                <a:cs typeface="Times New Roman" panose="02020603050405020304" pitchFamily="18" charset="0"/>
              </a:rPr>
              <a:t>This </a:t>
            </a:r>
            <a:r>
              <a:rPr lang="en-US" sz="2000">
                <a:latin typeface="Times New Roman" panose="02020603050405020304" pitchFamily="18" charset="0"/>
                <a:cs typeface="Times New Roman" panose="02020603050405020304" pitchFamily="18" charset="0"/>
              </a:rPr>
              <a:t>software is used for photonics as well as electromagnetism from composite to system stages. </a:t>
            </a:r>
          </a:p>
          <a:p>
            <a:pPr algn="just"/>
            <a:r>
              <a:rPr lang="en-US" sz="2000">
                <a:latin typeface="Times New Roman" panose="02020603050405020304" pitchFamily="18" charset="0"/>
                <a:cs typeface="Times New Roman" panose="02020603050405020304" pitchFamily="18" charset="0"/>
              </a:rPr>
              <a:t> Improved electronic applications which include regulated thermal waveguides, modulators and switch matrices.</a:t>
            </a:r>
          </a:p>
          <a:p>
            <a:pPr algn="just"/>
            <a:r>
              <a:rPr lang="en-US" sz="2000">
                <a:latin typeface="Times New Roman" panose="02020603050405020304" pitchFamily="18" charset="0"/>
                <a:cs typeface="Times New Roman" panose="02020603050405020304" pitchFamily="18" charset="0"/>
              </a:rPr>
              <a:t>Four parts of Lumerical which include FDTD, MODE, INTERCONNECT and DEVICE</a:t>
            </a:r>
            <a:r>
              <a:rPr lang="en-US" sz="2000" smtClean="0">
                <a:latin typeface="Times New Roman" panose="02020603050405020304" pitchFamily="18" charset="0"/>
                <a:cs typeface="Times New Roman" panose="02020603050405020304" pitchFamily="18" charset="0"/>
              </a:rPr>
              <a:t>.</a:t>
            </a:r>
          </a:p>
          <a:p>
            <a:pPr algn="just"/>
            <a:r>
              <a:rPr lang="en-US" sz="2000">
                <a:latin typeface="Times New Roman" panose="02020603050405020304" pitchFamily="18" charset="0"/>
                <a:cs typeface="Times New Roman" panose="02020603050405020304" pitchFamily="18" charset="0"/>
              </a:rPr>
              <a:t>FDTD solves Mathematical equations directly without any physical approximation</a:t>
            </a:r>
            <a:r>
              <a:rPr lang="en-US" sz="2000" smtClean="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a:p>
            <a:pPr algn="just"/>
            <a:r>
              <a:rPr lang="en-US" sz="2000" smtClean="0">
                <a:latin typeface="Times New Roman" panose="02020603050405020304" pitchFamily="18" charset="0"/>
                <a:cs typeface="Times New Roman" panose="02020603050405020304" pitchFamily="18" charset="0"/>
              </a:rPr>
              <a:t>This </a:t>
            </a:r>
            <a:r>
              <a:rPr lang="en-US" sz="2000">
                <a:latin typeface="Times New Roman" panose="02020603050405020304" pitchFamily="18" charset="0"/>
                <a:cs typeface="Times New Roman" panose="02020603050405020304" pitchFamily="18" charset="0"/>
              </a:rPr>
              <a:t>software is able to inject limited and measured beams with the steady gradients which does not change with frequency. </a:t>
            </a:r>
            <a:endParaRPr lang="en-US" sz="2000" smtClean="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FDTD solves Mathematical equations directly without any physical approximation.</a:t>
            </a:r>
          </a:p>
          <a:p>
            <a:pPr algn="just"/>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98A6277-6C87-4107-BFD4-0FB3C08F0941}" type="slidenum">
              <a:rPr lang="en-IN" smtClean="0"/>
              <a:pPr/>
              <a:t>9</a:t>
            </a:fld>
            <a:endParaRPr lang="en-IN"/>
          </a:p>
        </p:txBody>
      </p:sp>
    </p:spTree>
    <p:extLst>
      <p:ext uri="{BB962C8B-B14F-4D97-AF65-F5344CB8AC3E}">
        <p14:creationId xmlns:p14="http://schemas.microsoft.com/office/powerpoint/2010/main" val="1156224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2924</TotalTime>
  <Words>2241</Words>
  <Application>Microsoft Office PowerPoint</Application>
  <PresentationFormat>Widescreen</PresentationFormat>
  <Paragraphs>541</Paragraphs>
  <Slides>44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 Unicode MS</vt:lpstr>
      <vt:lpstr>Arial</vt:lpstr>
      <vt:lpstr>Calibri</vt:lpstr>
      <vt:lpstr>Cambria Math</vt:lpstr>
      <vt:lpstr>Century Gothic</vt:lpstr>
      <vt:lpstr>Times New Roman</vt:lpstr>
      <vt:lpstr>Wingdings</vt:lpstr>
      <vt:lpstr>Wingdings 3</vt:lpstr>
      <vt:lpstr>Wisp</vt:lpstr>
      <vt:lpstr>             Presented By :              RAVI SHANKAR                       (18104108015)               MANISHA KUMARI                 (18104108019)              SUMITESH KUMAR                 (18104108025)               PRABHAT PRIYDARSHI          (18104108027)                                                  Under the esteemed guidance of                                                           Dr.  Parimal Sah                      (Department of Electronics and Communication Engineering ) </vt:lpstr>
      <vt:lpstr>PowerPoint Presentation</vt:lpstr>
      <vt:lpstr>PowerPoint Presentation</vt:lpstr>
      <vt:lpstr>PowerPoint Presentation</vt:lpstr>
      <vt:lpstr>PowerPoint Presentation</vt:lpstr>
      <vt:lpstr>PowerPoint Presentation</vt:lpstr>
      <vt:lpstr>Figure 3 (a). Schematic top view of a micro ring resonator in add-drop configuration : E_i , E_p, E_a and E_d are the electric field amplitudes at input, pass, add and drop ports, respectively. t_1 and t_2 are the self coupling coefficients at the coupler 1 and 2, respectively. k_1 and k_2 are the cross-coupling coefficients at coupler 1 and 2, respectively. n_eff  - effective index of the guided mode, L-ring perimeter, m- order of resonance, λ_m-resonant wavelength</vt:lpstr>
      <vt:lpstr>PowerPoint Presentation</vt:lpstr>
      <vt:lpstr>Lumerical Suite</vt:lpstr>
      <vt:lpstr>The Finite-Difference Time-Domain (FDTD) </vt:lpstr>
      <vt:lpstr>Full width at half maximum (FWHM)   </vt:lpstr>
      <vt:lpstr>PowerPoint Presentation</vt:lpstr>
      <vt:lpstr>PowerPoint Presentation</vt:lpstr>
      <vt:lpstr>PowerPoint Presentation</vt:lpstr>
      <vt:lpstr>Methodology</vt:lpstr>
      <vt:lpstr>PowerPoint Presentation</vt:lpstr>
      <vt:lpstr>PowerPoint Presentation</vt:lpstr>
      <vt:lpstr>OBSERVATION : </vt:lpstr>
      <vt:lpstr>When Self coupling coefficient(t) varies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 After Simulation using Lumerical Suit:- </vt:lpstr>
      <vt:lpstr>PowerPoint Presentation</vt:lpstr>
      <vt:lpstr>When radius Of Ring is Varying:-</vt:lpstr>
      <vt:lpstr>Output Obtained after taking different radius value of Ring Resonator:-</vt:lpstr>
      <vt:lpstr>PowerPoint Presentation</vt:lpstr>
      <vt:lpstr>Table Obtained after taking different Coupling Length (Lc) of Ring Resonator :-</vt:lpstr>
      <vt:lpstr>PowerPoint Presentation</vt:lpstr>
      <vt:lpstr>Output Obtained after taking different Coupling Length(Lc) of Ring Resonator:-</vt:lpstr>
      <vt:lpstr>PowerPoint Presentation</vt:lpstr>
      <vt:lpstr>Table Obtained after taking different Gap between waveguide and ring resonator (μm) </vt:lpstr>
      <vt:lpstr>Output Obtained after taking different Gap between waveguide of Ring Resonator:-</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Bharti</dc:creator>
  <cp:lastModifiedBy>Microsoft account</cp:lastModifiedBy>
  <cp:revision>560</cp:revision>
  <dcterms:created xsi:type="dcterms:W3CDTF">2019-11-20T09:14:13Z</dcterms:created>
  <dcterms:modified xsi:type="dcterms:W3CDTF">2022-09-01T11:35:39Z</dcterms:modified>
</cp:coreProperties>
</file>